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4"/>
  </p:notesMasterIdLst>
  <p:sldIdLst>
    <p:sldId id="468" r:id="rId2"/>
    <p:sldId id="475" r:id="rId3"/>
    <p:sldId id="472" r:id="rId4"/>
    <p:sldId id="476" r:id="rId5"/>
    <p:sldId id="477" r:id="rId6"/>
    <p:sldId id="494" r:id="rId7"/>
    <p:sldId id="495" r:id="rId8"/>
    <p:sldId id="480" r:id="rId9"/>
    <p:sldId id="572" r:id="rId10"/>
    <p:sldId id="573" r:id="rId11"/>
    <p:sldId id="498" r:id="rId12"/>
    <p:sldId id="497" r:id="rId13"/>
    <p:sldId id="479" r:id="rId14"/>
    <p:sldId id="509" r:id="rId15"/>
    <p:sldId id="483" r:id="rId16"/>
    <p:sldId id="506" r:id="rId17"/>
    <p:sldId id="499" r:id="rId18"/>
    <p:sldId id="505" r:id="rId19"/>
    <p:sldId id="481" r:id="rId20"/>
    <p:sldId id="510" r:id="rId21"/>
    <p:sldId id="511" r:id="rId22"/>
    <p:sldId id="4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E0F3"/>
    <a:srgbClr val="08A4A8"/>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1677" autoAdjust="0"/>
  </p:normalViewPr>
  <p:slideViewPr>
    <p:cSldViewPr snapToGrid="0">
      <p:cViewPr varScale="1">
        <p:scale>
          <a:sx n="116" d="100"/>
          <a:sy n="116" d="100"/>
        </p:scale>
        <p:origin x="90" y="84"/>
      </p:cViewPr>
      <p:guideLst/>
    </p:cSldViewPr>
  </p:slideViewPr>
  <p:notesTextViewPr>
    <p:cViewPr>
      <p:scale>
        <a:sx n="3" d="2"/>
        <a:sy n="3" d="2"/>
      </p:scale>
      <p:origin x="0" y="0"/>
    </p:cViewPr>
  </p:notesTextViewPr>
  <p:sorterViewPr>
    <p:cViewPr varScale="1">
      <p:scale>
        <a:sx n="100" d="100"/>
        <a:sy n="100" d="100"/>
      </p:scale>
      <p:origin x="0" y="-1563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17/03/2025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17/03/2025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Communism" TargetMode="External"/><Relationship Id="rId2" Type="http://schemas.openxmlformats.org/officeDocument/2006/relationships/hyperlink" Target="https://en.wikipedia.org/wiki/Soviet_Unio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8638" y="270538"/>
            <a:ext cx="8276946"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5: Leader of the Free World</a:t>
            </a:r>
            <a:endParaRPr lang="en-GB" sz="40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226221263"/>
              </p:ext>
            </p:extLst>
          </p:nvPr>
        </p:nvGraphicFramePr>
        <p:xfrm>
          <a:off x="142043" y="1242170"/>
          <a:ext cx="11984854" cy="5615829"/>
        </p:xfrm>
        <a:graphic>
          <a:graphicData uri="http://schemas.openxmlformats.org/drawingml/2006/table">
            <a:tbl>
              <a:tblPr firstRow="1" bandRow="1">
                <a:tableStyleId>{5C22544A-7EE6-4342-B048-85BDC9FD1C3A}</a:tableStyleId>
              </a:tblPr>
              <a:tblGrid>
                <a:gridCol w="902372">
                  <a:extLst>
                    <a:ext uri="{9D8B030D-6E8A-4147-A177-3AD203B41FA5}">
                      <a16:colId xmlns:a16="http://schemas.microsoft.com/office/drawing/2014/main" val="4093556288"/>
                    </a:ext>
                  </a:extLst>
                </a:gridCol>
                <a:gridCol w="5178231">
                  <a:extLst>
                    <a:ext uri="{9D8B030D-6E8A-4147-A177-3AD203B41FA5}">
                      <a16:colId xmlns:a16="http://schemas.microsoft.com/office/drawing/2014/main" val="1218002973"/>
                    </a:ext>
                  </a:extLst>
                </a:gridCol>
                <a:gridCol w="2042465">
                  <a:extLst>
                    <a:ext uri="{9D8B030D-6E8A-4147-A177-3AD203B41FA5}">
                      <a16:colId xmlns:a16="http://schemas.microsoft.com/office/drawing/2014/main" val="3355094114"/>
                    </a:ext>
                  </a:extLst>
                </a:gridCol>
                <a:gridCol w="3861786">
                  <a:extLst>
                    <a:ext uri="{9D8B030D-6E8A-4147-A177-3AD203B41FA5}">
                      <a16:colId xmlns:a16="http://schemas.microsoft.com/office/drawing/2014/main" val="3864966894"/>
                    </a:ext>
                  </a:extLst>
                </a:gridCol>
              </a:tblGrid>
              <a:tr h="566280">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669498">
                <a:tc>
                  <a:txBody>
                    <a:bodyPr/>
                    <a:lstStyle/>
                    <a:p>
                      <a:pPr algn="ctr"/>
                      <a:r>
                        <a:rPr lang="en-GB" sz="2400" dirty="0" smtClean="0">
                          <a:latin typeface="Arial" panose="020B0604020202020204" pitchFamily="34" charset="0"/>
                          <a:cs typeface="Arial" panose="020B0604020202020204" pitchFamily="34" charset="0"/>
                        </a:rPr>
                        <a:t>30</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dirty="0" smtClean="0">
                          <a:latin typeface="Arial" panose="020B0604020202020204" pitchFamily="34" charset="0"/>
                          <a:cs typeface="Arial" panose="020B0604020202020204" pitchFamily="34" charset="0"/>
                        </a:rPr>
                        <a:t>Isolationism interrupted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1939-1941</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January 20th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780452">
                <a:tc>
                  <a:txBody>
                    <a:bodyPr/>
                    <a:lstStyle/>
                    <a:p>
                      <a:pPr algn="ctr"/>
                      <a:r>
                        <a:rPr lang="en-GB" sz="2400" dirty="0" smtClean="0">
                          <a:latin typeface="Arial" panose="020B0604020202020204" pitchFamily="34" charset="0"/>
                          <a:cs typeface="Arial" panose="020B0604020202020204" pitchFamily="34" charset="0"/>
                        </a:rPr>
                        <a:t>31</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baseline="0" dirty="0" smtClean="0">
                          <a:latin typeface="Arial" panose="020B0604020202020204" pitchFamily="34" charset="0"/>
                          <a:cs typeface="Arial" panose="020B0604020202020204" pitchFamily="34" charset="0"/>
                        </a:rPr>
                        <a:t>The European War</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1941-1945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February 3rd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802133">
                <a:tc>
                  <a:txBody>
                    <a:bodyPr/>
                    <a:lstStyle/>
                    <a:p>
                      <a:pPr algn="ctr"/>
                      <a:r>
                        <a:rPr lang="en-GB" sz="2400" dirty="0" smtClean="0">
                          <a:latin typeface="Arial" panose="020B0604020202020204" pitchFamily="34" charset="0"/>
                          <a:cs typeface="Arial" panose="020B0604020202020204" pitchFamily="34" charset="0"/>
                        </a:rPr>
                        <a:t>32</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dirty="0" smtClean="0">
                          <a:latin typeface="Arial" panose="020B0604020202020204" pitchFamily="34" charset="0"/>
                          <a:cs typeface="Arial" panose="020B0604020202020204" pitchFamily="34" charset="0"/>
                        </a:rPr>
                        <a:t>The Pacific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1941-1945</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February</a:t>
                      </a:r>
                      <a:r>
                        <a:rPr lang="en-GB" sz="2400" kern="1200" baseline="0" dirty="0" smtClean="0">
                          <a:solidFill>
                            <a:schemeClr val="dk1"/>
                          </a:solidFill>
                          <a:latin typeface="Arial" panose="020B0604020202020204" pitchFamily="34" charset="0"/>
                          <a:ea typeface="+mn-ea"/>
                          <a:cs typeface="Arial" panose="020B0604020202020204" pitchFamily="34" charset="0"/>
                        </a:rPr>
                        <a:t> 17th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02191017"/>
                  </a:ext>
                </a:extLst>
              </a:tr>
              <a:tr h="791292">
                <a:tc>
                  <a:txBody>
                    <a:bodyPr/>
                    <a:lstStyle/>
                    <a:p>
                      <a:pPr algn="ctr"/>
                      <a:r>
                        <a:rPr lang="en-GB" sz="2400" dirty="0" smtClean="0">
                          <a:latin typeface="Arial" panose="020B0604020202020204" pitchFamily="34" charset="0"/>
                          <a:cs typeface="Arial" panose="020B0604020202020204" pitchFamily="34" charset="0"/>
                        </a:rPr>
                        <a:t>33</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dirty="0" smtClean="0">
                          <a:latin typeface="Arial" panose="020B0604020202020204" pitchFamily="34" charset="0"/>
                          <a:cs typeface="Arial" panose="020B0604020202020204" pitchFamily="34" charset="0"/>
                        </a:rPr>
                        <a:t>America</a:t>
                      </a:r>
                      <a:r>
                        <a:rPr lang="en-GB" sz="2400" baseline="0" dirty="0" smtClean="0">
                          <a:latin typeface="Arial" panose="020B0604020202020204" pitchFamily="34" charset="0"/>
                          <a:cs typeface="Arial" panose="020B0604020202020204" pitchFamily="34" charset="0"/>
                        </a:rPr>
                        <a:t> and the Post War World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1945-1949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3rd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69025345"/>
                  </a:ext>
                </a:extLst>
              </a:tr>
              <a:tr h="794301">
                <a:tc>
                  <a:txBody>
                    <a:bodyPr/>
                    <a:lstStyle/>
                    <a:p>
                      <a:pPr algn="ctr"/>
                      <a:r>
                        <a:rPr lang="en-GB" sz="2400" dirty="0" smtClean="0">
                          <a:latin typeface="Arial" panose="020B0604020202020204" pitchFamily="34" charset="0"/>
                          <a:cs typeface="Arial" panose="020B0604020202020204" pitchFamily="34" charset="0"/>
                        </a:rPr>
                        <a:t>34</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baseline="0" dirty="0" smtClean="0">
                          <a:latin typeface="Arial" panose="020B0604020202020204" pitchFamily="34" charset="0"/>
                          <a:cs typeface="Arial" panose="020B0604020202020204" pitchFamily="34" charset="0"/>
                        </a:rPr>
                        <a:t>USA during the 1950’s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1950-1960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17th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659052">
                <a:tc>
                  <a:txBody>
                    <a:bodyPr/>
                    <a:lstStyle/>
                    <a:p>
                      <a:pPr algn="ctr"/>
                      <a:r>
                        <a:rPr lang="en-GB" sz="2400" dirty="0" smtClean="0">
                          <a:latin typeface="Arial" panose="020B0604020202020204" pitchFamily="34" charset="0"/>
                          <a:cs typeface="Arial" panose="020B0604020202020204" pitchFamily="34" charset="0"/>
                        </a:rPr>
                        <a:t>35</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Cold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1950-1960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31st</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552821">
                <a:tc>
                  <a:txBody>
                    <a:bodyPr/>
                    <a:lstStyle/>
                    <a:p>
                      <a:pPr algn="ctr"/>
                      <a:r>
                        <a:rPr lang="en-GB" sz="2400" dirty="0" smtClean="0">
                          <a:latin typeface="Arial" panose="020B0604020202020204" pitchFamily="34" charset="0"/>
                          <a:cs typeface="Arial" panose="020B0604020202020204" pitchFamily="34" charset="0"/>
                        </a:rPr>
                        <a:t>36</a:t>
                      </a:r>
                      <a:endParaRPr lang="en-GB" sz="2400" dirty="0">
                        <a:latin typeface="Arial" panose="020B0604020202020204" pitchFamily="34" charset="0"/>
                        <a:cs typeface="Arial" panose="020B0604020202020204" pitchFamily="34" charset="0"/>
                      </a:endParaRPr>
                    </a:p>
                  </a:txBody>
                  <a:tcPr/>
                </a:tc>
                <a:tc>
                  <a:txBody>
                    <a:bodyPr/>
                    <a:lstStyle/>
                    <a:p>
                      <a:pPr algn="l"/>
                      <a:r>
                        <a:rPr lang="en-GB" sz="2400" dirty="0" smtClean="0">
                          <a:latin typeface="Arial" panose="020B0604020202020204" pitchFamily="34" charset="0"/>
                          <a:cs typeface="Arial" panose="020B0604020202020204" pitchFamily="34" charset="0"/>
                        </a:rPr>
                        <a:t>Camelot…the Kennedy</a:t>
                      </a:r>
                      <a:r>
                        <a:rPr lang="en-GB" sz="2400" baseline="0" dirty="0" smtClean="0">
                          <a:latin typeface="Arial" panose="020B0604020202020204" pitchFamily="34" charset="0"/>
                          <a:cs typeface="Arial" panose="020B0604020202020204" pitchFamily="34" charset="0"/>
                        </a:rPr>
                        <a:t> Years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1961-1963</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 7th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6312337"/>
                  </a:ext>
                </a:extLst>
              </a:tr>
            </a:tbl>
          </a:graphicData>
        </a:graphic>
      </p:graphicFrame>
      <p:pic>
        <p:nvPicPr>
          <p:cNvPr id="7" name="Picture 2" descr="Clipart - Simple Red Check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7810" y="1780674"/>
            <a:ext cx="751332" cy="642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ipart - Simple Red Check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9381" y="2470402"/>
            <a:ext cx="669862" cy="6427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art - Simple Red Check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4391" y="3284739"/>
            <a:ext cx="778118" cy="76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lipart - Simple Red Check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1421" y="4088893"/>
            <a:ext cx="778118" cy="76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107" y="592937"/>
            <a:ext cx="8911687" cy="1280890"/>
          </a:xfrm>
        </p:spPr>
        <p:txBody>
          <a:bodyPr/>
          <a:lstStyle/>
          <a:p>
            <a:pPr algn="ctr"/>
            <a:r>
              <a:rPr lang="en-GB" dirty="0" smtClean="0"/>
              <a:t>Atomic Spies</a:t>
            </a:r>
            <a:endParaRPr lang="en-GB" dirty="0"/>
          </a:p>
        </p:txBody>
      </p:sp>
      <p:sp>
        <p:nvSpPr>
          <p:cNvPr id="3" name="Content Placeholder 2"/>
          <p:cNvSpPr>
            <a:spLocks noGrp="1"/>
          </p:cNvSpPr>
          <p:nvPr>
            <p:ph idx="1"/>
          </p:nvPr>
        </p:nvSpPr>
        <p:spPr>
          <a:xfrm>
            <a:off x="1039091" y="1894609"/>
            <a:ext cx="10848109" cy="3777622"/>
          </a:xfrm>
        </p:spPr>
        <p:txBody>
          <a:bodyPr>
            <a:noAutofit/>
          </a:bodyPr>
          <a:lstStyle/>
          <a:p>
            <a:r>
              <a:rPr lang="en-GB" sz="2800" dirty="0" smtClean="0">
                <a:latin typeface="Arial" panose="020B0604020202020204" pitchFamily="34" charset="0"/>
                <a:cs typeface="Arial" panose="020B0604020202020204" pitchFamily="34" charset="0"/>
              </a:rPr>
              <a:t>USSR detonates atomic bomb 1949</a:t>
            </a:r>
          </a:p>
          <a:p>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British/German atomic spy ring uncovered 1949 by MI5</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Klaus Fuchs scientist arrested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Implicates Julius Rosenberg as Manhattan Project KGB agent</a:t>
            </a:r>
          </a:p>
        </p:txBody>
      </p:sp>
    </p:spTree>
    <p:extLst>
      <p:ext uri="{BB962C8B-B14F-4D97-AF65-F5344CB8AC3E}">
        <p14:creationId xmlns:p14="http://schemas.microsoft.com/office/powerpoint/2010/main" val="1884325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054" y="233456"/>
            <a:ext cx="8911687" cy="1280890"/>
          </a:xfrm>
        </p:spPr>
        <p:txBody>
          <a:bodyPr/>
          <a:lstStyle/>
          <a:p>
            <a:r>
              <a:rPr lang="en-GB" dirty="0" smtClean="0"/>
              <a:t>Rosenberg Case 1951</a:t>
            </a:r>
            <a:endParaRPr lang="en-GB" dirty="0"/>
          </a:p>
        </p:txBody>
      </p:sp>
      <p:pic>
        <p:nvPicPr>
          <p:cNvPr id="4" name="Picture 3"/>
          <p:cNvPicPr>
            <a:picLocks noChangeAspect="1"/>
          </p:cNvPicPr>
          <p:nvPr/>
        </p:nvPicPr>
        <p:blipFill>
          <a:blip r:embed="rId2"/>
          <a:stretch>
            <a:fillRect/>
          </a:stretch>
        </p:blipFill>
        <p:spPr>
          <a:xfrm>
            <a:off x="126459" y="2013626"/>
            <a:ext cx="7149829" cy="4844374"/>
          </a:xfrm>
          <a:prstGeom prst="rect">
            <a:avLst/>
          </a:prstGeom>
        </p:spPr>
      </p:pic>
      <p:sp>
        <p:nvSpPr>
          <p:cNvPr id="5" name="TextBox 4"/>
          <p:cNvSpPr txBox="1"/>
          <p:nvPr/>
        </p:nvSpPr>
        <p:spPr>
          <a:xfrm>
            <a:off x="1530116" y="1100111"/>
            <a:ext cx="3983783"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Julius and Ethel….1953</a:t>
            </a:r>
          </a:p>
          <a:p>
            <a:r>
              <a:rPr lang="en-GB" sz="2800" dirty="0" smtClean="0">
                <a:latin typeface="Arial" panose="020B0604020202020204" pitchFamily="34" charset="0"/>
                <a:cs typeface="Arial" panose="020B0604020202020204" pitchFamily="34" charset="0"/>
              </a:rPr>
              <a:t>(day before execution)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7430605" y="617042"/>
            <a:ext cx="5338321" cy="1938992"/>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Julius son of Jewish immigrant</a:t>
            </a:r>
          </a:p>
          <a:p>
            <a:r>
              <a:rPr lang="en-GB" sz="2400" dirty="0" smtClean="0">
                <a:latin typeface="Arial" panose="020B0604020202020204" pitchFamily="34" charset="0"/>
                <a:cs typeface="Arial" panose="020B0604020202020204" pitchFamily="34" charset="0"/>
              </a:rPr>
              <a:t>…joined Communist Party 1933</a:t>
            </a:r>
          </a:p>
          <a:p>
            <a:r>
              <a:rPr lang="en-GB" sz="2400" dirty="0" smtClean="0">
                <a:latin typeface="Arial" panose="020B0604020202020204" pitchFamily="34" charset="0"/>
                <a:cs typeface="Arial" panose="020B0604020202020204" pitchFamily="34" charset="0"/>
              </a:rPr>
              <a:t>Ethel Greenglass..aspiring actress</a:t>
            </a:r>
          </a:p>
          <a:p>
            <a:r>
              <a:rPr lang="en-GB" sz="2400" dirty="0" smtClean="0">
                <a:latin typeface="Arial" panose="020B0604020202020204" pitchFamily="34" charset="0"/>
                <a:cs typeface="Arial" panose="020B0604020202020204" pitchFamily="34" charset="0"/>
              </a:rPr>
              <a:t>…joins CPSA .marries Julius 1939 </a:t>
            </a:r>
          </a:p>
          <a:p>
            <a:r>
              <a:rPr lang="en-GB" sz="2400" dirty="0" smtClean="0">
                <a:latin typeface="Arial" panose="020B0604020202020204" pitchFamily="34" charset="0"/>
                <a:cs typeface="Arial" panose="020B0604020202020204" pitchFamily="34" charset="0"/>
              </a:rPr>
              <a:t>(brother engineer (Manhattan Project)</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433966" y="3127442"/>
            <a:ext cx="458330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Julius ..recruited </a:t>
            </a:r>
            <a:r>
              <a:rPr lang="en-GB" sz="2400" dirty="0" smtClean="0">
                <a:latin typeface="Arial" panose="020B0604020202020204" pitchFamily="34" charset="0"/>
                <a:cs typeface="Arial" panose="020B0604020202020204" pitchFamily="34" charset="0"/>
              </a:rPr>
              <a:t>by </a:t>
            </a:r>
            <a:r>
              <a:rPr lang="en-GB" sz="2400" dirty="0">
                <a:latin typeface="Arial" panose="020B0604020202020204" pitchFamily="34" charset="0"/>
                <a:cs typeface="Arial" panose="020B0604020202020204" pitchFamily="34" charset="0"/>
              </a:rPr>
              <a:t>KGB </a:t>
            </a:r>
            <a:r>
              <a:rPr lang="en-GB" sz="2400" dirty="0" smtClean="0">
                <a:latin typeface="Arial" panose="020B0604020202020204" pitchFamily="34" charset="0"/>
                <a:cs typeface="Arial" panose="020B0604020202020204" pitchFamily="34" charset="0"/>
              </a:rPr>
              <a:t>1942</a:t>
            </a:r>
          </a:p>
          <a:p>
            <a:r>
              <a:rPr lang="en-GB" sz="2400" dirty="0" smtClean="0">
                <a:latin typeface="Arial" panose="020B0604020202020204" pitchFamily="34" charset="0"/>
                <a:cs typeface="Arial" panose="020B0604020202020204" pitchFamily="34" charset="0"/>
              </a:rPr>
              <a:t>..persuades brother to leek docs</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422746" y="4489315"/>
            <a:ext cx="476925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Both arrested, </a:t>
            </a:r>
            <a:r>
              <a:rPr lang="en-GB" sz="2400" dirty="0" smtClean="0">
                <a:latin typeface="Arial" panose="020B0604020202020204" pitchFamily="34" charset="0"/>
                <a:cs typeface="Arial" panose="020B0604020202020204" pitchFamily="34" charset="0"/>
              </a:rPr>
              <a:t>electrocuted</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court accused of anti Semitism</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1990 Soviet Records </a:t>
            </a:r>
            <a:r>
              <a:rPr lang="en-GB" sz="2400" dirty="0" smtClean="0">
                <a:latin typeface="Arial" panose="020B0604020202020204" pitchFamily="34" charset="0"/>
                <a:cs typeface="Arial" panose="020B0604020202020204" pitchFamily="34" charset="0"/>
              </a:rPr>
              <a:t>confirm</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7682198" y="6143237"/>
            <a:ext cx="422180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Key prosecutors Roy Cohn </a:t>
            </a:r>
          </a:p>
        </p:txBody>
      </p:sp>
    </p:spTree>
    <p:extLst>
      <p:ext uri="{BB962C8B-B14F-4D97-AF65-F5344CB8AC3E}">
        <p14:creationId xmlns:p14="http://schemas.microsoft.com/office/powerpoint/2010/main" val="7326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129" y="118271"/>
            <a:ext cx="8911687" cy="1280890"/>
          </a:xfrm>
        </p:spPr>
        <p:txBody>
          <a:bodyPr/>
          <a:lstStyle/>
          <a:p>
            <a:pPr algn="ctr"/>
            <a:r>
              <a:rPr lang="en-GB" dirty="0" smtClean="0"/>
              <a:t>Roy Cohn (1927-1982)</a:t>
            </a:r>
            <a:endParaRPr lang="en-GB" dirty="0"/>
          </a:p>
        </p:txBody>
      </p:sp>
      <p:pic>
        <p:nvPicPr>
          <p:cNvPr id="4" name="Picture 3"/>
          <p:cNvPicPr>
            <a:picLocks noChangeAspect="1"/>
          </p:cNvPicPr>
          <p:nvPr/>
        </p:nvPicPr>
        <p:blipFill>
          <a:blip r:embed="rId2"/>
          <a:stretch>
            <a:fillRect/>
          </a:stretch>
        </p:blipFill>
        <p:spPr>
          <a:xfrm>
            <a:off x="69240" y="945573"/>
            <a:ext cx="6370471" cy="5912427"/>
          </a:xfrm>
          <a:prstGeom prst="rect">
            <a:avLst/>
          </a:prstGeom>
        </p:spPr>
      </p:pic>
      <p:sp>
        <p:nvSpPr>
          <p:cNvPr id="6" name="TextBox 5"/>
          <p:cNvSpPr txBox="1"/>
          <p:nvPr/>
        </p:nvSpPr>
        <p:spPr>
          <a:xfrm>
            <a:off x="6629996" y="770126"/>
            <a:ext cx="540614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Leads prosecution of Rosenberg…use of </a:t>
            </a:r>
            <a:r>
              <a:rPr lang="en-GB" sz="2400" dirty="0" smtClean="0">
                <a:latin typeface="Arial" panose="020B0604020202020204" pitchFamily="34" charset="0"/>
                <a:cs typeface="Arial" panose="020B0604020202020204" pitchFamily="34" charset="0"/>
              </a:rPr>
              <a:t>bogus evidence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600606" y="2079649"/>
            <a:ext cx="539121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Cohn and McCarthy launch “Lavender</a:t>
            </a:r>
          </a:p>
          <a:p>
            <a:r>
              <a:rPr lang="en-GB" sz="2400" dirty="0">
                <a:latin typeface="Arial" panose="020B0604020202020204" pitchFamily="34" charset="0"/>
                <a:cs typeface="Arial" panose="020B0604020202020204" pitchFamily="34" charset="0"/>
              </a:rPr>
              <a:t>Scare”…list of gays in </a:t>
            </a:r>
            <a:r>
              <a:rPr lang="en-GB" sz="2400" dirty="0" smtClean="0">
                <a:latin typeface="Arial" panose="020B0604020202020204" pitchFamily="34" charset="0"/>
                <a:cs typeface="Arial" panose="020B0604020202020204" pitchFamily="34" charset="0"/>
              </a:rPr>
              <a:t>government</a:t>
            </a:r>
          </a:p>
          <a:p>
            <a:r>
              <a:rPr lang="en-GB" sz="2400" dirty="0" smtClean="0">
                <a:latin typeface="Arial" panose="020B0604020202020204" pitchFamily="34" charset="0"/>
                <a:cs typeface="Arial" panose="020B0604020202020204" pitchFamily="34" charset="0"/>
              </a:rPr>
              <a:t>…Truman “gay ban”…blackmail threat</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561221" y="4831998"/>
            <a:ext cx="5630779" cy="830997"/>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Cohn…hired by Fred Trump in NY</a:t>
            </a:r>
            <a:r>
              <a:rPr lang="en-GB" dirty="0" smtClean="0"/>
              <a:t>…. </a:t>
            </a:r>
            <a:r>
              <a:rPr lang="en-GB" dirty="0"/>
              <a:t>mentor to </a:t>
            </a:r>
            <a:r>
              <a:rPr lang="en-GB" dirty="0" smtClean="0"/>
              <a:t>Donald Trump</a:t>
            </a:r>
            <a:endParaRPr lang="en-GB" dirty="0"/>
          </a:p>
        </p:txBody>
      </p:sp>
      <p:sp>
        <p:nvSpPr>
          <p:cNvPr id="3" name="TextBox 2"/>
          <p:cNvSpPr txBox="1"/>
          <p:nvPr/>
        </p:nvSpPr>
        <p:spPr>
          <a:xfrm>
            <a:off x="6646590" y="3474027"/>
            <a:ext cx="554541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Linked to mafia and concrete mixers</a:t>
            </a:r>
          </a:p>
          <a:p>
            <a:r>
              <a:rPr lang="en-GB" sz="2400" dirty="0" smtClean="0">
                <a:latin typeface="Arial" panose="020B0604020202020204" pitchFamily="34" charset="0"/>
                <a:cs typeface="Arial" panose="020B0604020202020204" pitchFamily="34" charset="0"/>
              </a:rPr>
              <a:t>..”I </a:t>
            </a:r>
            <a:r>
              <a:rPr lang="en-GB" sz="2400" dirty="0">
                <a:latin typeface="Arial" panose="020B0604020202020204" pitchFamily="34" charset="0"/>
                <a:cs typeface="Arial" panose="020B0604020202020204" pitchFamily="34" charset="0"/>
              </a:rPr>
              <a:t>don’t care about the law, what matters </a:t>
            </a:r>
            <a:r>
              <a:rPr lang="en-GB" sz="2400" dirty="0" smtClean="0">
                <a:latin typeface="Arial" panose="020B0604020202020204" pitchFamily="34" charset="0"/>
                <a:cs typeface="Arial" panose="020B0604020202020204" pitchFamily="34" charset="0"/>
              </a:rPr>
              <a:t>is who </a:t>
            </a:r>
            <a:r>
              <a:rPr lang="en-GB" sz="2400" dirty="0">
                <a:latin typeface="Arial" panose="020B0604020202020204" pitchFamily="34" charset="0"/>
                <a:cs typeface="Arial" panose="020B0604020202020204" pitchFamily="34" charset="0"/>
              </a:rPr>
              <a:t>is the judge”. </a:t>
            </a:r>
            <a:endParaRPr lang="en-GB" dirty="0"/>
          </a:p>
        </p:txBody>
      </p:sp>
      <p:sp>
        <p:nvSpPr>
          <p:cNvPr id="10" name="TextBox 9"/>
          <p:cNvSpPr txBox="1"/>
          <p:nvPr/>
        </p:nvSpPr>
        <p:spPr>
          <a:xfrm>
            <a:off x="6502704" y="6096729"/>
            <a:ext cx="538961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Disbarred for </a:t>
            </a:r>
            <a:r>
              <a:rPr lang="en-GB" sz="2400" dirty="0" smtClean="0">
                <a:latin typeface="Arial" panose="020B0604020202020204" pitchFamily="34" charset="0"/>
                <a:cs typeface="Arial" panose="020B0604020202020204" pitchFamily="34" charset="0"/>
              </a:rPr>
              <a:t>falsifying </a:t>
            </a:r>
            <a:r>
              <a:rPr lang="en-GB" sz="2400" dirty="0">
                <a:latin typeface="Arial" panose="020B0604020202020204" pitchFamily="34" charset="0"/>
                <a:cs typeface="Arial" panose="020B0604020202020204" pitchFamily="34" charset="0"/>
              </a:rPr>
              <a:t>death bed will.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….dies alone of Aids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797" y="0"/>
            <a:ext cx="8911687" cy="766945"/>
          </a:xfrm>
        </p:spPr>
        <p:txBody>
          <a:bodyPr/>
          <a:lstStyle/>
          <a:p>
            <a:pPr algn="ctr"/>
            <a:r>
              <a:rPr lang="en-GB" dirty="0" smtClean="0"/>
              <a:t>Joseph McCarthy</a:t>
            </a:r>
            <a:endParaRPr lang="en-GB" dirty="0"/>
          </a:p>
        </p:txBody>
      </p:sp>
      <p:pic>
        <p:nvPicPr>
          <p:cNvPr id="4" name="Picture 3"/>
          <p:cNvPicPr>
            <a:picLocks noChangeAspect="1"/>
          </p:cNvPicPr>
          <p:nvPr/>
        </p:nvPicPr>
        <p:blipFill>
          <a:blip r:embed="rId2"/>
          <a:stretch>
            <a:fillRect/>
          </a:stretch>
        </p:blipFill>
        <p:spPr>
          <a:xfrm>
            <a:off x="196681" y="1115367"/>
            <a:ext cx="7313072" cy="5742633"/>
          </a:xfrm>
          <a:prstGeom prst="rect">
            <a:avLst/>
          </a:prstGeom>
        </p:spPr>
      </p:pic>
      <p:sp>
        <p:nvSpPr>
          <p:cNvPr id="5" name="TextBox 4"/>
          <p:cNvSpPr txBox="1"/>
          <p:nvPr/>
        </p:nvSpPr>
        <p:spPr>
          <a:xfrm>
            <a:off x="1730639" y="573219"/>
            <a:ext cx="5046574"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Joseph McCarthy (1908-1957)</a:t>
            </a:r>
            <a:endParaRPr lang="en-GB" sz="2800" dirty="0">
              <a:latin typeface="Arial" panose="020B0604020202020204" pitchFamily="34" charset="0"/>
              <a:cs typeface="Arial" panose="020B0604020202020204" pitchFamily="34" charset="0"/>
            </a:endParaRPr>
          </a:p>
        </p:txBody>
      </p:sp>
      <p:sp>
        <p:nvSpPr>
          <p:cNvPr id="3" name="TextBox 2"/>
          <p:cNvSpPr txBox="1"/>
          <p:nvPr/>
        </p:nvSpPr>
        <p:spPr>
          <a:xfrm>
            <a:off x="7708892" y="1787738"/>
            <a:ext cx="4309193"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Senator from Wisconsin</a:t>
            </a:r>
            <a:r>
              <a:rPr lang="en-GB" dirty="0" smtClean="0"/>
              <a:t>. 1946</a:t>
            </a:r>
            <a:endParaRPr lang="en-GB" dirty="0"/>
          </a:p>
          <a:p>
            <a:endParaRPr lang="en-GB" dirty="0"/>
          </a:p>
        </p:txBody>
      </p:sp>
      <p:sp>
        <p:nvSpPr>
          <p:cNvPr id="6" name="TextBox 5"/>
          <p:cNvSpPr txBox="1"/>
          <p:nvPr/>
        </p:nvSpPr>
        <p:spPr>
          <a:xfrm>
            <a:off x="8005150" y="385148"/>
            <a:ext cx="2872453"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Dubious war record</a:t>
            </a:r>
          </a:p>
          <a:p>
            <a:r>
              <a:rPr lang="en-GB" sz="2400" dirty="0" smtClean="0">
                <a:latin typeface="Arial" panose="020B0604020202020204" pitchFamily="34" charset="0"/>
                <a:cs typeface="Arial" panose="020B0604020202020204" pitchFamily="34" charset="0"/>
              </a:rPr>
              <a:t>…marines…staff</a:t>
            </a:r>
          </a:p>
          <a:p>
            <a:r>
              <a:rPr lang="en-GB" sz="2400" dirty="0" smtClean="0">
                <a:latin typeface="Arial" panose="020B0604020202020204" pitchFamily="34" charset="0"/>
                <a:cs typeface="Arial" panose="020B0604020202020204" pitchFamily="34" charset="0"/>
              </a:rPr>
              <a:t>….”Tail gunner Joe”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785567" y="2410831"/>
            <a:ext cx="4206601"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Announces “Secret list of 203</a:t>
            </a:r>
          </a:p>
          <a:p>
            <a:r>
              <a:rPr lang="en-GB" dirty="0"/>
              <a:t> “known communists”</a:t>
            </a:r>
          </a:p>
          <a:p>
            <a:r>
              <a:rPr lang="en-GB" dirty="0"/>
              <a:t>…the enemy within</a:t>
            </a:r>
          </a:p>
        </p:txBody>
      </p:sp>
      <p:sp>
        <p:nvSpPr>
          <p:cNvPr id="9" name="TextBox 8"/>
          <p:cNvSpPr txBox="1"/>
          <p:nvPr/>
        </p:nvSpPr>
        <p:spPr>
          <a:xfrm>
            <a:off x="7845445" y="3723727"/>
            <a:ext cx="4753224"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Accuses George Marshall Sec of </a:t>
            </a:r>
          </a:p>
          <a:p>
            <a:r>
              <a:rPr lang="en-GB" dirty="0"/>
              <a:t>State…as spy who “lost China”</a:t>
            </a:r>
          </a:p>
        </p:txBody>
      </p:sp>
      <p:sp>
        <p:nvSpPr>
          <p:cNvPr id="12" name="TextBox 11"/>
          <p:cNvSpPr txBox="1"/>
          <p:nvPr/>
        </p:nvSpPr>
        <p:spPr>
          <a:xfrm>
            <a:off x="7573381" y="5929345"/>
            <a:ext cx="5011308"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smtClean="0"/>
              <a:t>1952 </a:t>
            </a:r>
            <a:r>
              <a:rPr lang="en-GB" dirty="0"/>
              <a:t>Chairs Senate Committee of </a:t>
            </a:r>
          </a:p>
          <a:p>
            <a:r>
              <a:rPr lang="en-GB" dirty="0"/>
              <a:t>Investigations…hires Roy Cohn</a:t>
            </a:r>
          </a:p>
        </p:txBody>
      </p:sp>
      <p:sp>
        <p:nvSpPr>
          <p:cNvPr id="7" name="TextBox 6"/>
          <p:cNvSpPr txBox="1"/>
          <p:nvPr/>
        </p:nvSpPr>
        <p:spPr>
          <a:xfrm>
            <a:off x="7795392" y="4643410"/>
            <a:ext cx="6006773"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Popular…supported by new congressmen </a:t>
            </a:r>
          </a:p>
          <a:p>
            <a:r>
              <a:rPr lang="en-GB" dirty="0"/>
              <a:t>…Richard Nixon</a:t>
            </a:r>
          </a:p>
          <a:p>
            <a:r>
              <a:rPr lang="en-GB" dirty="0"/>
              <a:t>…Jack Kennedy </a:t>
            </a:r>
          </a:p>
        </p:txBody>
      </p:sp>
    </p:spTree>
    <p:extLst>
      <p:ext uri="{BB962C8B-B14F-4D97-AF65-F5344CB8AC3E}">
        <p14:creationId xmlns:p14="http://schemas.microsoft.com/office/powerpoint/2010/main" val="206492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114" y="0"/>
            <a:ext cx="8911687" cy="609600"/>
          </a:xfrm>
        </p:spPr>
        <p:txBody>
          <a:bodyPr>
            <a:normAutofit fontScale="90000"/>
          </a:bodyPr>
          <a:lstStyle/>
          <a:p>
            <a:pPr algn="ctr"/>
            <a:r>
              <a:rPr lang="en-GB" dirty="0" smtClean="0"/>
              <a:t>J Edgar Hoover (1895-1972)</a:t>
            </a:r>
            <a:endParaRPr lang="en-GB" dirty="0"/>
          </a:p>
        </p:txBody>
      </p:sp>
      <p:pic>
        <p:nvPicPr>
          <p:cNvPr id="4" name="Picture 3"/>
          <p:cNvPicPr>
            <a:picLocks noChangeAspect="1"/>
          </p:cNvPicPr>
          <p:nvPr/>
        </p:nvPicPr>
        <p:blipFill>
          <a:blip r:embed="rId2"/>
          <a:stretch>
            <a:fillRect/>
          </a:stretch>
        </p:blipFill>
        <p:spPr>
          <a:xfrm>
            <a:off x="165182" y="1011677"/>
            <a:ext cx="7150017" cy="5846323"/>
          </a:xfrm>
          <a:prstGeom prst="rect">
            <a:avLst/>
          </a:prstGeom>
        </p:spPr>
      </p:pic>
      <p:sp>
        <p:nvSpPr>
          <p:cNvPr id="5" name="TextBox 4"/>
          <p:cNvSpPr txBox="1"/>
          <p:nvPr/>
        </p:nvSpPr>
        <p:spPr>
          <a:xfrm>
            <a:off x="1903209" y="566423"/>
            <a:ext cx="3095719"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 Edgar Hoover 1957</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9464842" y="1652337"/>
            <a:ext cx="184731" cy="369332"/>
          </a:xfrm>
          <a:prstGeom prst="rect">
            <a:avLst/>
          </a:prstGeom>
          <a:noFill/>
        </p:spPr>
        <p:txBody>
          <a:bodyPr wrap="none" rtlCol="0">
            <a:spAutoFit/>
          </a:bodyPr>
          <a:lstStyle/>
          <a:p>
            <a:endParaRPr lang="en-GB" dirty="0"/>
          </a:p>
        </p:txBody>
      </p:sp>
      <p:sp>
        <p:nvSpPr>
          <p:cNvPr id="7" name="TextBox 6"/>
          <p:cNvSpPr txBox="1"/>
          <p:nvPr/>
        </p:nvSpPr>
        <p:spPr>
          <a:xfrm>
            <a:off x="7518624" y="600850"/>
            <a:ext cx="3320140"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WW1 espionage….success</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7519838" y="1100699"/>
            <a:ext cx="4330032"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Heads</a:t>
            </a:r>
            <a:r>
              <a:rPr lang="en-GB" sz="2000" dirty="0" smtClean="0">
                <a:latin typeface="Arial" panose="020B0604020202020204" pitchFamily="34" charset="0"/>
                <a:cs typeface="Arial" panose="020B0604020202020204" pitchFamily="34" charset="0"/>
              </a:rPr>
              <a:t> Bureau of Investigation 1919 </a:t>
            </a:r>
          </a:p>
          <a:p>
            <a:r>
              <a:rPr lang="en-GB" sz="2000" dirty="0" smtClean="0">
                <a:latin typeface="Arial" panose="020B0604020202020204" pitchFamily="34" charset="0"/>
                <a:cs typeface="Arial" panose="020B0604020202020204" pitchFamily="34" charset="0"/>
              </a:rPr>
              <a:t>Red Scare….Head of new FBI 1931</a:t>
            </a:r>
          </a:p>
          <a:p>
            <a:r>
              <a:rPr lang="en-GB" sz="2000" dirty="0" smtClean="0">
                <a:latin typeface="Arial" panose="020B0604020202020204" pitchFamily="34" charset="0"/>
                <a:cs typeface="Arial" panose="020B0604020202020204" pitchFamily="34" charset="0"/>
              </a:rPr>
              <a:t>…keeps role till death 1972</a:t>
            </a:r>
            <a:endParaRPr lang="en-GB" sz="2000" dirty="0">
              <a:latin typeface="Arial" panose="020B0604020202020204" pitchFamily="34" charset="0"/>
              <a:cs typeface="Arial" panose="020B0604020202020204" pitchFamily="34" charset="0"/>
            </a:endParaRPr>
          </a:p>
        </p:txBody>
      </p:sp>
      <p:sp>
        <p:nvSpPr>
          <p:cNvPr id="9" name="TextBox 8"/>
          <p:cNvSpPr txBox="1"/>
          <p:nvPr/>
        </p:nvSpPr>
        <p:spPr>
          <a:xfrm>
            <a:off x="7472382" y="2359236"/>
            <a:ext cx="6540573"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1930’s vs </a:t>
            </a:r>
            <a:r>
              <a:rPr lang="en-GB" sz="2000" dirty="0" smtClean="0">
                <a:latin typeface="Arial" panose="020B0604020202020204" pitchFamily="34" charset="0"/>
                <a:cs typeface="Arial" panose="020B0604020202020204" pitchFamily="34" charset="0"/>
              </a:rPr>
              <a:t>Capone……revolutionised</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police </a:t>
            </a:r>
            <a:r>
              <a:rPr lang="en-GB" sz="2000" dirty="0" smtClean="0">
                <a:latin typeface="Arial" panose="020B0604020202020204" pitchFamily="34" charset="0"/>
                <a:cs typeface="Arial" panose="020B0604020202020204" pitchFamily="34" charset="0"/>
              </a:rPr>
              <a:t>procedure, ww2 Nazi spies…then </a:t>
            </a:r>
            <a:r>
              <a:rPr lang="en-GB" sz="2000" dirty="0">
                <a:latin typeface="Arial" panose="020B0604020202020204" pitchFamily="34" charset="0"/>
                <a:cs typeface="Arial" panose="020B0604020202020204" pitchFamily="34" charset="0"/>
              </a:rPr>
              <a:t>focus 2nd Red</a:t>
            </a:r>
          </a:p>
          <a:p>
            <a:r>
              <a:rPr lang="en-GB" sz="2000" dirty="0">
                <a:latin typeface="Arial" panose="020B0604020202020204" pitchFamily="34" charset="0"/>
                <a:cs typeface="Arial" panose="020B0604020202020204" pitchFamily="34" charset="0"/>
              </a:rPr>
              <a:t>Scare….Lavender </a:t>
            </a:r>
            <a:r>
              <a:rPr lang="en-GB" sz="2000" dirty="0" smtClean="0">
                <a:latin typeface="Arial" panose="020B0604020202020204" pitchFamily="34" charset="0"/>
                <a:cs typeface="Arial" panose="020B0604020202020204" pitchFamily="34" charset="0"/>
              </a:rPr>
              <a:t>Scare..exposing gays</a:t>
            </a:r>
            <a:endParaRPr lang="en-GB" sz="2000" dirty="0">
              <a:latin typeface="Arial" panose="020B0604020202020204" pitchFamily="34" charset="0"/>
              <a:cs typeface="Arial" panose="020B0604020202020204" pitchFamily="34" charset="0"/>
            </a:endParaRPr>
          </a:p>
        </p:txBody>
      </p:sp>
      <p:sp>
        <p:nvSpPr>
          <p:cNvPr id="10" name="TextBox 9"/>
          <p:cNvSpPr txBox="1"/>
          <p:nvPr/>
        </p:nvSpPr>
        <p:spPr>
          <a:xfrm>
            <a:off x="7368348" y="3693601"/>
            <a:ext cx="4644220"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Focus on subversion, power gained by </a:t>
            </a:r>
          </a:p>
          <a:p>
            <a:r>
              <a:rPr lang="en-GB" sz="2000" dirty="0">
                <a:latin typeface="Arial" panose="020B0604020202020204" pitchFamily="34" charset="0"/>
                <a:cs typeface="Arial" panose="020B0604020202020204" pitchFamily="34" charset="0"/>
              </a:rPr>
              <a:t>“Red scare”, Rosenberg Case</a:t>
            </a:r>
          </a:p>
        </p:txBody>
      </p:sp>
      <p:sp>
        <p:nvSpPr>
          <p:cNvPr id="3" name="TextBox 2"/>
          <p:cNvSpPr txBox="1"/>
          <p:nvPr/>
        </p:nvSpPr>
        <p:spPr>
          <a:xfrm>
            <a:off x="7363618" y="4877538"/>
            <a:ext cx="4512967"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Dominates US domestic intelligence</a:t>
            </a:r>
          </a:p>
          <a:p>
            <a:r>
              <a:rPr lang="en-GB" sz="2000" dirty="0">
                <a:latin typeface="Arial" panose="020B0604020202020204" pitchFamily="34" charset="0"/>
                <a:cs typeface="Arial" panose="020B0604020202020204" pitchFamily="34" charset="0"/>
              </a:rPr>
              <a:t>throughout 50’s and 60’…untouchable</a:t>
            </a:r>
          </a:p>
          <a:p>
            <a:r>
              <a:rPr lang="en-GB" sz="2000" dirty="0">
                <a:latin typeface="Arial" panose="020B0604020202020204" pitchFamily="34" charset="0"/>
                <a:cs typeface="Arial" panose="020B0604020202020204" pitchFamily="34" charset="0"/>
              </a:rPr>
              <a:t>Due to info on Presidents</a:t>
            </a:r>
          </a:p>
        </p:txBody>
      </p:sp>
      <p:sp>
        <p:nvSpPr>
          <p:cNvPr id="11" name="TextBox 10"/>
          <p:cNvSpPr txBox="1"/>
          <p:nvPr/>
        </p:nvSpPr>
        <p:spPr>
          <a:xfrm>
            <a:off x="7311663" y="6150114"/>
            <a:ext cx="4758034"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Vs Civil Rights, slow to respond to Mafia</a:t>
            </a:r>
          </a:p>
          <a:p>
            <a:r>
              <a:rPr lang="en-GB" sz="2000" dirty="0">
                <a:latin typeface="Arial" panose="020B0604020202020204" pitchFamily="34" charset="0"/>
                <a:cs typeface="Arial" panose="020B0604020202020204" pitchFamily="34" charset="0"/>
              </a:rPr>
              <a:t>Syndicates…1960’s</a:t>
            </a:r>
          </a:p>
        </p:txBody>
      </p:sp>
    </p:spTree>
    <p:extLst>
      <p:ext uri="{BB962C8B-B14F-4D97-AF65-F5344CB8AC3E}">
        <p14:creationId xmlns:p14="http://schemas.microsoft.com/office/powerpoint/2010/main" val="30979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2418"/>
            <a:ext cx="8911687" cy="732417"/>
          </a:xfrm>
        </p:spPr>
        <p:txBody>
          <a:bodyPr/>
          <a:lstStyle/>
          <a:p>
            <a:pPr algn="ctr"/>
            <a:r>
              <a:rPr lang="en-GB" dirty="0" smtClean="0"/>
              <a:t>McCarthyism 1949-1955</a:t>
            </a:r>
            <a:endParaRPr lang="en-GB" dirty="0"/>
          </a:p>
        </p:txBody>
      </p:sp>
      <p:sp>
        <p:nvSpPr>
          <p:cNvPr id="5" name="TextBox 4"/>
          <p:cNvSpPr txBox="1"/>
          <p:nvPr/>
        </p:nvSpPr>
        <p:spPr>
          <a:xfrm>
            <a:off x="1951626" y="1063760"/>
            <a:ext cx="4864858"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Typical HUAC hearing (1952)</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8678925" y="1632003"/>
            <a:ext cx="3513075"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Dominates US politics</a:t>
            </a:r>
          </a:p>
          <a:p>
            <a:r>
              <a:rPr lang="en-GB" sz="2400" dirty="0">
                <a:latin typeface="Arial" panose="020B0604020202020204" pitchFamily="34" charset="0"/>
                <a:cs typeface="Arial" panose="020B0604020202020204" pitchFamily="34" charset="0"/>
              </a:rPr>
              <a:t>1949-1955…hires Cohn as </a:t>
            </a:r>
            <a:r>
              <a:rPr lang="en-GB" sz="2400" dirty="0" smtClean="0">
                <a:latin typeface="Arial" panose="020B0604020202020204" pitchFamily="34" charset="0"/>
                <a:cs typeface="Arial" panose="020B0604020202020204" pitchFamily="34" charset="0"/>
              </a:rPr>
              <a:t>Chief </a:t>
            </a:r>
            <a:r>
              <a:rPr lang="en-GB" sz="2400" dirty="0">
                <a:latin typeface="Arial" panose="020B0604020202020204" pitchFamily="34" charset="0"/>
                <a:cs typeface="Arial" panose="020B0604020202020204" pitchFamily="34" charset="0"/>
              </a:rPr>
              <a:t>Prosecutor</a:t>
            </a:r>
          </a:p>
        </p:txBody>
      </p:sp>
      <p:sp>
        <p:nvSpPr>
          <p:cNvPr id="9" name="TextBox 8"/>
          <p:cNvSpPr txBox="1"/>
          <p:nvPr/>
        </p:nvSpPr>
        <p:spPr>
          <a:xfrm>
            <a:off x="8521873" y="4340967"/>
            <a:ext cx="4048737" cy="1938992"/>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Culture of </a:t>
            </a:r>
            <a:r>
              <a:rPr lang="en-GB" dirty="0" smtClean="0"/>
              <a:t>fear/ </a:t>
            </a:r>
            <a:r>
              <a:rPr lang="en-GB" dirty="0"/>
              <a:t>loathing</a:t>
            </a:r>
          </a:p>
          <a:p>
            <a:r>
              <a:rPr lang="en-GB" dirty="0" smtClean="0"/>
              <a:t>….live </a:t>
            </a:r>
            <a:r>
              <a:rPr lang="en-GB" dirty="0"/>
              <a:t>reporting on radio</a:t>
            </a:r>
          </a:p>
          <a:p>
            <a:r>
              <a:rPr lang="en-GB" dirty="0"/>
              <a:t>….and </a:t>
            </a:r>
            <a:r>
              <a:rPr lang="en-GB" dirty="0" smtClean="0"/>
              <a:t>television</a:t>
            </a:r>
          </a:p>
          <a:p>
            <a:r>
              <a:rPr lang="en-GB" dirty="0" smtClean="0"/>
              <a:t>…highly popular</a:t>
            </a:r>
          </a:p>
          <a:p>
            <a:r>
              <a:rPr lang="en-GB" dirty="0" smtClean="0"/>
              <a:t>…anti communist hysteria</a:t>
            </a:r>
            <a:endParaRPr lang="en-GB" dirty="0"/>
          </a:p>
        </p:txBody>
      </p:sp>
      <p:pic>
        <p:nvPicPr>
          <p:cNvPr id="3" name="Picture 2"/>
          <p:cNvPicPr>
            <a:picLocks noChangeAspect="1"/>
          </p:cNvPicPr>
          <p:nvPr/>
        </p:nvPicPr>
        <p:blipFill>
          <a:blip r:embed="rId2"/>
          <a:stretch>
            <a:fillRect/>
          </a:stretch>
        </p:blipFill>
        <p:spPr>
          <a:xfrm>
            <a:off x="0" y="1620253"/>
            <a:ext cx="8565265" cy="5472261"/>
          </a:xfrm>
          <a:prstGeom prst="rect">
            <a:avLst/>
          </a:prstGeom>
        </p:spPr>
      </p:pic>
      <p:sp>
        <p:nvSpPr>
          <p:cNvPr id="4" name="TextBox 3"/>
          <p:cNvSpPr txBox="1"/>
          <p:nvPr/>
        </p:nvSpPr>
        <p:spPr>
          <a:xfrm>
            <a:off x="5301575" y="3978612"/>
            <a:ext cx="805029" cy="369332"/>
          </a:xfrm>
          <a:prstGeom prst="rect">
            <a:avLst/>
          </a:prstGeom>
          <a:solidFill>
            <a:schemeClr val="bg1"/>
          </a:solidFill>
        </p:spPr>
        <p:txBody>
          <a:bodyPr wrap="none" rtlCol="0">
            <a:spAutoFit/>
          </a:bodyPr>
          <a:lstStyle/>
          <a:p>
            <a:r>
              <a:rPr lang="en-GB" dirty="0" smtClean="0"/>
              <a:t>Nixon</a:t>
            </a:r>
            <a:endParaRPr lang="en-GB" dirty="0"/>
          </a:p>
        </p:txBody>
      </p:sp>
    </p:spTree>
    <p:extLst>
      <p:ext uri="{BB962C8B-B14F-4D97-AF65-F5344CB8AC3E}">
        <p14:creationId xmlns:p14="http://schemas.microsoft.com/office/powerpoint/2010/main" val="2700974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202" y="157182"/>
            <a:ext cx="8911687" cy="1280890"/>
          </a:xfrm>
        </p:spPr>
        <p:txBody>
          <a:bodyPr/>
          <a:lstStyle/>
          <a:p>
            <a:r>
              <a:rPr lang="en-GB" dirty="0" smtClean="0"/>
              <a:t>Truman Second Term (1948-1952)</a:t>
            </a:r>
            <a:endParaRPr lang="en-GB" dirty="0"/>
          </a:p>
        </p:txBody>
      </p:sp>
      <p:sp>
        <p:nvSpPr>
          <p:cNvPr id="3" name="Content Placeholder 2"/>
          <p:cNvSpPr>
            <a:spLocks noGrp="1"/>
          </p:cNvSpPr>
          <p:nvPr>
            <p:ph idx="1"/>
          </p:nvPr>
        </p:nvSpPr>
        <p:spPr>
          <a:xfrm>
            <a:off x="635540" y="1151787"/>
            <a:ext cx="11556460" cy="5531115"/>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Getting shot at</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Korean War (1950-1953)</a:t>
            </a:r>
          </a:p>
          <a:p>
            <a:pPr lvl="1"/>
            <a:r>
              <a:rPr lang="en-GB" sz="2400" dirty="0" smtClean="0">
                <a:latin typeface="Arial" panose="020B0604020202020204" pitchFamily="34" charset="0"/>
                <a:cs typeface="Arial" panose="020B0604020202020204" pitchFamily="34" charset="0"/>
              </a:rPr>
              <a:t>dominates domestic agenda…”Fair Deal” shelved</a:t>
            </a:r>
          </a:p>
          <a:p>
            <a:pPr lvl="1"/>
            <a:r>
              <a:rPr lang="en-GB" sz="2400" dirty="0" smtClean="0">
                <a:latin typeface="Arial" panose="020B0604020202020204" pitchFamily="34" charset="0"/>
                <a:cs typeface="Arial" panose="020B0604020202020204" pitchFamily="34" charset="0"/>
              </a:rPr>
              <a:t>To be discussed Talk 35</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H Bomb testing programme  conducted 700x larger than bomb on Nagasaki (Talk 35)</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Creation of NATO: Eisenhower brought out of retirement…sent to Europe to set up…. USSR creates Warsaw Pact</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Scandals discredit Administration</a:t>
            </a:r>
          </a:p>
          <a:p>
            <a:pPr lvl="1"/>
            <a:r>
              <a:rPr lang="en-GB" sz="2400" dirty="0" smtClean="0">
                <a:latin typeface="Arial" panose="020B0604020202020204" pitchFamily="34" charset="0"/>
                <a:cs typeface="Arial" panose="020B0604020202020204" pitchFamily="34" charset="0"/>
              </a:rPr>
              <a:t>5% Commission Men</a:t>
            </a:r>
          </a:p>
          <a:p>
            <a:pPr lvl="1"/>
            <a:r>
              <a:rPr lang="en-GB" sz="2400" dirty="0" smtClean="0">
                <a:latin typeface="Arial" panose="020B0604020202020204" pitchFamily="34" charset="0"/>
                <a:cs typeface="Arial" panose="020B0604020202020204" pitchFamily="34" charset="0"/>
              </a:rPr>
              <a:t>Deep freezer and presents to Truman’s staff….Hoover reveals</a:t>
            </a:r>
          </a:p>
          <a:p>
            <a:pPr lvl="1"/>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dirty="0" smtClean="0"/>
          </a:p>
          <a:p>
            <a:endParaRPr lang="en-GB" dirty="0"/>
          </a:p>
        </p:txBody>
      </p:sp>
    </p:spTree>
    <p:extLst>
      <p:ext uri="{BB962C8B-B14F-4D97-AF65-F5344CB8AC3E}">
        <p14:creationId xmlns:p14="http://schemas.microsoft.com/office/powerpoint/2010/main" val="10405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78" y="157182"/>
            <a:ext cx="11527276" cy="1280890"/>
          </a:xfrm>
        </p:spPr>
        <p:txBody>
          <a:bodyPr/>
          <a:lstStyle/>
          <a:p>
            <a:pPr algn="ctr"/>
            <a:r>
              <a:rPr lang="en-GB" dirty="0" smtClean="0"/>
              <a:t>Truman Attempted Assassination: November 1950</a:t>
            </a:r>
            <a:endParaRPr lang="en-GB" dirty="0"/>
          </a:p>
        </p:txBody>
      </p:sp>
      <p:pic>
        <p:nvPicPr>
          <p:cNvPr id="4" name="Picture 3"/>
          <p:cNvPicPr>
            <a:picLocks noChangeAspect="1"/>
          </p:cNvPicPr>
          <p:nvPr/>
        </p:nvPicPr>
        <p:blipFill>
          <a:blip r:embed="rId2"/>
          <a:stretch>
            <a:fillRect/>
          </a:stretch>
        </p:blipFill>
        <p:spPr>
          <a:xfrm>
            <a:off x="74375" y="1174173"/>
            <a:ext cx="8612425" cy="5683827"/>
          </a:xfrm>
          <a:prstGeom prst="rect">
            <a:avLst/>
          </a:prstGeom>
        </p:spPr>
      </p:pic>
      <p:sp>
        <p:nvSpPr>
          <p:cNvPr id="5" name="TextBox 4"/>
          <p:cNvSpPr txBox="1"/>
          <p:nvPr/>
        </p:nvSpPr>
        <p:spPr>
          <a:xfrm>
            <a:off x="8837358" y="1195175"/>
            <a:ext cx="3318537"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Puerto Rico Nationalist</a:t>
            </a:r>
          </a:p>
          <a:p>
            <a:r>
              <a:rPr lang="en-GB" sz="2400" dirty="0" smtClean="0">
                <a:latin typeface="Arial" panose="020B0604020202020204" pitchFamily="34" charset="0"/>
                <a:cs typeface="Arial" panose="020B0604020202020204" pitchFamily="34" charset="0"/>
              </a:rPr>
              <a:t>Want independence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8713174" y="2627351"/>
            <a:ext cx="3576620"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Truman staying at </a:t>
            </a:r>
          </a:p>
          <a:p>
            <a:r>
              <a:rPr lang="en-GB" sz="2000" dirty="0">
                <a:latin typeface="Arial" panose="020B0604020202020204" pitchFamily="34" charset="0"/>
                <a:cs typeface="Arial" panose="020B0604020202020204" pitchFamily="34" charset="0"/>
              </a:rPr>
              <a:t>Blair House (WH renovations</a:t>
            </a:r>
            <a:r>
              <a:rPr lang="en-GB" dirty="0" smtClean="0"/>
              <a:t>)</a:t>
            </a:r>
            <a:endParaRPr lang="en-GB" dirty="0"/>
          </a:p>
        </p:txBody>
      </p:sp>
      <p:sp>
        <p:nvSpPr>
          <p:cNvPr id="9" name="TextBox 8"/>
          <p:cNvSpPr txBox="1"/>
          <p:nvPr/>
        </p:nvSpPr>
        <p:spPr>
          <a:xfrm>
            <a:off x="8749587" y="3763056"/>
            <a:ext cx="3290053"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2 assassins attack</a:t>
            </a:r>
          </a:p>
          <a:p>
            <a:r>
              <a:rPr lang="en-GB" sz="2400" dirty="0">
                <a:latin typeface="Arial" panose="020B0604020202020204" pitchFamily="34" charset="0"/>
                <a:cs typeface="Arial" panose="020B0604020202020204" pitchFamily="34" charset="0"/>
              </a:rPr>
              <a:t>…gun battle, 1 killed, 1 security officer killed</a:t>
            </a:r>
          </a:p>
        </p:txBody>
      </p:sp>
      <p:sp>
        <p:nvSpPr>
          <p:cNvPr id="10" name="TextBox 9"/>
          <p:cNvSpPr txBox="1"/>
          <p:nvPr/>
        </p:nvSpPr>
        <p:spPr>
          <a:xfrm>
            <a:off x="8775013" y="5502097"/>
            <a:ext cx="359406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Truman..not scared “I’ve </a:t>
            </a:r>
          </a:p>
          <a:p>
            <a:r>
              <a:rPr lang="en-GB" sz="2400" dirty="0">
                <a:latin typeface="Arial" panose="020B0604020202020204" pitchFamily="34" charset="0"/>
                <a:cs typeface="Arial" panose="020B0604020202020204" pitchFamily="34" charset="0"/>
              </a:rPr>
              <a:t>Already been shot at by </a:t>
            </a:r>
          </a:p>
          <a:p>
            <a:r>
              <a:rPr lang="en-GB" sz="2400" dirty="0">
                <a:latin typeface="Arial" panose="020B0604020202020204" pitchFamily="34" charset="0"/>
                <a:cs typeface="Arial" panose="020B0604020202020204" pitchFamily="34" charset="0"/>
              </a:rPr>
              <a:t>Professionals. (WW1</a:t>
            </a:r>
            <a:r>
              <a:rPr lang="en-GB" dirty="0" smtClean="0"/>
              <a:t>)</a:t>
            </a:r>
            <a:endParaRPr lang="en-GB" dirty="0"/>
          </a:p>
        </p:txBody>
      </p:sp>
    </p:spTree>
    <p:extLst>
      <p:ext uri="{BB962C8B-B14F-4D97-AF65-F5344CB8AC3E}">
        <p14:creationId xmlns:p14="http://schemas.microsoft.com/office/powerpoint/2010/main" val="21637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89" y="3250578"/>
            <a:ext cx="8911687" cy="1280890"/>
          </a:xfrm>
        </p:spPr>
        <p:txBody>
          <a:bodyPr/>
          <a:lstStyle/>
          <a:p>
            <a:pPr algn="ctr"/>
            <a:r>
              <a:rPr lang="en-GB" dirty="0" smtClean="0"/>
              <a:t>Rise of the Republicans</a:t>
            </a:r>
            <a:endParaRPr lang="en-GB" dirty="0"/>
          </a:p>
        </p:txBody>
      </p:sp>
    </p:spTree>
    <p:extLst>
      <p:ext uri="{BB962C8B-B14F-4D97-AF65-F5344CB8AC3E}">
        <p14:creationId xmlns:p14="http://schemas.microsoft.com/office/powerpoint/2010/main" val="4016033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87" y="69634"/>
            <a:ext cx="8911687" cy="1280890"/>
          </a:xfrm>
        </p:spPr>
        <p:txBody>
          <a:bodyPr/>
          <a:lstStyle/>
          <a:p>
            <a:pPr algn="ctr"/>
            <a:r>
              <a:rPr lang="en-GB" dirty="0" smtClean="0"/>
              <a:t>Election of 1952</a:t>
            </a:r>
            <a:endParaRPr lang="en-GB" dirty="0"/>
          </a:p>
        </p:txBody>
      </p:sp>
      <p:sp>
        <p:nvSpPr>
          <p:cNvPr id="3" name="Content Placeholder 2"/>
          <p:cNvSpPr>
            <a:spLocks noGrp="1"/>
          </p:cNvSpPr>
          <p:nvPr>
            <p:ph idx="1"/>
          </p:nvPr>
        </p:nvSpPr>
        <p:spPr>
          <a:xfrm>
            <a:off x="1136368" y="1110057"/>
            <a:ext cx="11789923" cy="4012661"/>
          </a:xfrm>
        </p:spPr>
        <p:txBody>
          <a:bodyPr>
            <a:normAutofit fontScale="92500" lnSpcReduction="10000"/>
          </a:bodyPr>
          <a:lstStyle/>
          <a:p>
            <a:r>
              <a:rPr lang="en-GB" sz="2800" dirty="0" smtClean="0">
                <a:latin typeface="Arial" panose="020B0604020202020204" pitchFamily="34" charset="0"/>
                <a:cs typeface="Arial" panose="020B0604020202020204" pitchFamily="34" charset="0"/>
              </a:rPr>
              <a:t>Democrats in power for 20 years…public in mood for change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Truman reputation sinks:  “soft on communism”, “ man who “lost China,” scandals</a:t>
            </a:r>
          </a:p>
          <a:p>
            <a:endParaRPr lang="en-GB" sz="2800" dirty="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Truman decides to not run a 3</a:t>
            </a:r>
            <a:r>
              <a:rPr lang="en-GB" sz="2800" baseline="30000" dirty="0" smtClean="0">
                <a:latin typeface="Arial" panose="020B0604020202020204" pitchFamily="34" charset="0"/>
                <a:cs typeface="Arial" panose="020B0604020202020204" pitchFamily="34" charset="0"/>
              </a:rPr>
              <a:t>rd</a:t>
            </a:r>
            <a:r>
              <a:rPr lang="en-GB" sz="2800" dirty="0" smtClean="0">
                <a:latin typeface="Arial" panose="020B0604020202020204" pitchFamily="34" charset="0"/>
                <a:cs typeface="Arial" panose="020B0604020202020204" pitchFamily="34" charset="0"/>
              </a:rPr>
              <a:t> Term (21</a:t>
            </a:r>
            <a:r>
              <a:rPr lang="en-GB" sz="2800" baseline="30000" dirty="0" smtClean="0">
                <a:latin typeface="Arial" panose="020B0604020202020204" pitchFamily="34" charset="0"/>
                <a:cs typeface="Arial" panose="020B0604020202020204" pitchFamily="34" charset="0"/>
              </a:rPr>
              <a:t>st</a:t>
            </a:r>
            <a:r>
              <a:rPr lang="en-GB" sz="2800" dirty="0" smtClean="0">
                <a:latin typeface="Arial" panose="020B0604020202020204" pitchFamily="34" charset="0"/>
                <a:cs typeface="Arial" panose="020B0604020202020204" pitchFamily="34" charset="0"/>
              </a:rPr>
              <a:t> Amendment: Truman “grandfathered”</a:t>
            </a:r>
          </a:p>
          <a:p>
            <a:pPr marL="0" indent="0">
              <a:buNone/>
            </a:pPr>
            <a:r>
              <a:rPr lang="en-GB" sz="2800" dirty="0" smtClean="0">
                <a:latin typeface="Arial" panose="020B0604020202020204" pitchFamily="34" charset="0"/>
                <a:cs typeface="Arial" panose="020B0604020202020204" pitchFamily="34" charset="0"/>
              </a:rPr>
              <a:t>….offers candidacy to War Hero, Allied Supreme Commander Eisenhower ………..declines, busy with NATO, claims to belong to no party</a:t>
            </a:r>
            <a:endParaRPr lang="en-GB" sz="28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pPr lvl="1"/>
            <a:endParaRPr lang="en-GB" dirty="0"/>
          </a:p>
        </p:txBody>
      </p:sp>
      <p:sp>
        <p:nvSpPr>
          <p:cNvPr id="4" name="TextBox 3"/>
          <p:cNvSpPr txBox="1"/>
          <p:nvPr/>
        </p:nvSpPr>
        <p:spPr>
          <a:xfrm>
            <a:off x="1255531" y="5629883"/>
            <a:ext cx="10673233" cy="954107"/>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1952 election…the big fight … Isolationists and Internationalists </a:t>
            </a:r>
          </a:p>
          <a:p>
            <a:r>
              <a:rPr lang="en-GB" sz="2800" dirty="0" smtClean="0">
                <a:latin typeface="Arial" panose="020B0604020202020204" pitchFamily="34" charset="0"/>
                <a:cs typeface="Arial" panose="020B0604020202020204" pitchFamily="34" charset="0"/>
              </a:rPr>
              <a:t>………………..within Republican Party</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8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832" y="69634"/>
            <a:ext cx="8911687" cy="1280890"/>
          </a:xfrm>
        </p:spPr>
        <p:txBody>
          <a:bodyPr/>
          <a:lstStyle/>
          <a:p>
            <a:pPr algn="ctr"/>
            <a:r>
              <a:rPr lang="en-GB" dirty="0" smtClean="0"/>
              <a:t>The talks to follow</a:t>
            </a:r>
            <a:endParaRPr lang="en-GB" dirty="0"/>
          </a:p>
        </p:txBody>
      </p:sp>
      <p:sp>
        <p:nvSpPr>
          <p:cNvPr id="6" name="Rectangle 5"/>
          <p:cNvSpPr/>
          <p:nvPr/>
        </p:nvSpPr>
        <p:spPr>
          <a:xfrm>
            <a:off x="3339090" y="1149213"/>
            <a:ext cx="3132306" cy="127432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America in the 1950’s</a:t>
            </a:r>
          </a:p>
          <a:p>
            <a:pPr algn="ctr"/>
            <a:r>
              <a:rPr lang="en-GB" dirty="0" smtClean="0">
                <a:solidFill>
                  <a:schemeClr val="tx1"/>
                </a:solidFill>
              </a:rPr>
              <a:t>March 17th</a:t>
            </a:r>
            <a:endParaRPr lang="en-GB" dirty="0">
              <a:solidFill>
                <a:schemeClr val="tx1"/>
              </a:solidFill>
            </a:endParaRPr>
          </a:p>
        </p:txBody>
      </p:sp>
      <p:sp>
        <p:nvSpPr>
          <p:cNvPr id="7" name="Rectangle 6"/>
          <p:cNvSpPr/>
          <p:nvPr/>
        </p:nvSpPr>
        <p:spPr>
          <a:xfrm>
            <a:off x="7321781" y="1164752"/>
            <a:ext cx="3132306" cy="127432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Cold War</a:t>
            </a:r>
          </a:p>
          <a:p>
            <a:pPr algn="ctr"/>
            <a:r>
              <a:rPr lang="en-GB" dirty="0" smtClean="0">
                <a:solidFill>
                  <a:schemeClr val="tx1"/>
                </a:solidFill>
              </a:rPr>
              <a:t>March 31st</a:t>
            </a:r>
            <a:endParaRPr lang="en-GB" dirty="0">
              <a:solidFill>
                <a:schemeClr val="tx1"/>
              </a:solidFill>
            </a:endParaRPr>
          </a:p>
        </p:txBody>
      </p:sp>
      <p:sp>
        <p:nvSpPr>
          <p:cNvPr id="8" name="Rectangle 7"/>
          <p:cNvSpPr/>
          <p:nvPr/>
        </p:nvSpPr>
        <p:spPr>
          <a:xfrm>
            <a:off x="5362668" y="2723874"/>
            <a:ext cx="3132306" cy="127432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Camelot</a:t>
            </a:r>
          </a:p>
          <a:p>
            <a:pPr algn="ctr"/>
            <a:r>
              <a:rPr lang="en-GB" dirty="0" smtClean="0">
                <a:solidFill>
                  <a:schemeClr val="tx1"/>
                </a:solidFill>
              </a:rPr>
              <a:t>April 7th</a:t>
            </a:r>
            <a:endParaRPr lang="en-GB" dirty="0">
              <a:solidFill>
                <a:schemeClr val="tx1"/>
              </a:solidFill>
            </a:endParaRPr>
          </a:p>
        </p:txBody>
      </p:sp>
      <p:sp>
        <p:nvSpPr>
          <p:cNvPr id="9" name="Rectangle 8"/>
          <p:cNvSpPr/>
          <p:nvPr/>
        </p:nvSpPr>
        <p:spPr>
          <a:xfrm>
            <a:off x="3560001" y="4402457"/>
            <a:ext cx="3132306" cy="115637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“The Great Society”</a:t>
            </a:r>
          </a:p>
          <a:p>
            <a:pPr algn="ctr"/>
            <a:r>
              <a:rPr lang="en-GB" dirty="0" smtClean="0">
                <a:solidFill>
                  <a:schemeClr val="tx1"/>
                </a:solidFill>
              </a:rPr>
              <a:t>TBA</a:t>
            </a:r>
            <a:endParaRPr lang="en-GB" dirty="0">
              <a:solidFill>
                <a:schemeClr val="tx1"/>
              </a:solidFill>
            </a:endParaRPr>
          </a:p>
        </p:txBody>
      </p:sp>
      <p:sp>
        <p:nvSpPr>
          <p:cNvPr id="10" name="TextBox 9"/>
          <p:cNvSpPr txBox="1"/>
          <p:nvPr/>
        </p:nvSpPr>
        <p:spPr>
          <a:xfrm>
            <a:off x="10595348" y="1377668"/>
            <a:ext cx="1287532" cy="369332"/>
          </a:xfrm>
          <a:prstGeom prst="rect">
            <a:avLst/>
          </a:prstGeom>
          <a:noFill/>
        </p:spPr>
        <p:txBody>
          <a:bodyPr wrap="none" rtlCol="0">
            <a:spAutoFit/>
          </a:bodyPr>
          <a:lstStyle/>
          <a:p>
            <a:r>
              <a:rPr lang="en-GB" dirty="0" smtClean="0"/>
              <a:t>1950-1960</a:t>
            </a:r>
            <a:endParaRPr lang="en-GB" dirty="0"/>
          </a:p>
        </p:txBody>
      </p:sp>
      <p:sp>
        <p:nvSpPr>
          <p:cNvPr id="11" name="TextBox 10"/>
          <p:cNvSpPr txBox="1"/>
          <p:nvPr/>
        </p:nvSpPr>
        <p:spPr>
          <a:xfrm>
            <a:off x="10254718" y="2929599"/>
            <a:ext cx="1287532" cy="369332"/>
          </a:xfrm>
          <a:prstGeom prst="rect">
            <a:avLst/>
          </a:prstGeom>
          <a:noFill/>
        </p:spPr>
        <p:txBody>
          <a:bodyPr wrap="none" rtlCol="0">
            <a:spAutoFit/>
          </a:bodyPr>
          <a:lstStyle/>
          <a:p>
            <a:r>
              <a:rPr lang="en-GB" dirty="0" smtClean="0"/>
              <a:t>1960-1963</a:t>
            </a:r>
            <a:endParaRPr lang="en-GB" dirty="0"/>
          </a:p>
        </p:txBody>
      </p:sp>
      <p:sp>
        <p:nvSpPr>
          <p:cNvPr id="12" name="Rectangle 11"/>
          <p:cNvSpPr/>
          <p:nvPr/>
        </p:nvSpPr>
        <p:spPr>
          <a:xfrm>
            <a:off x="7437710" y="4397867"/>
            <a:ext cx="3132306" cy="114285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Vietnam </a:t>
            </a:r>
          </a:p>
          <a:p>
            <a:pPr algn="ctr"/>
            <a:r>
              <a:rPr lang="en-GB" dirty="0" smtClean="0">
                <a:solidFill>
                  <a:schemeClr val="tx1"/>
                </a:solidFill>
              </a:rPr>
              <a:t>TBA</a:t>
            </a:r>
            <a:endParaRPr lang="en-GB" dirty="0">
              <a:solidFill>
                <a:schemeClr val="tx1"/>
              </a:solidFill>
            </a:endParaRPr>
          </a:p>
        </p:txBody>
      </p:sp>
      <p:sp>
        <p:nvSpPr>
          <p:cNvPr id="13" name="Rectangle 12"/>
          <p:cNvSpPr/>
          <p:nvPr/>
        </p:nvSpPr>
        <p:spPr>
          <a:xfrm>
            <a:off x="3571015" y="5812325"/>
            <a:ext cx="3155710" cy="104567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Rush to the Sun Belt? </a:t>
            </a:r>
          </a:p>
          <a:p>
            <a:pPr algn="ctr"/>
            <a:r>
              <a:rPr lang="en-GB" dirty="0" smtClean="0">
                <a:solidFill>
                  <a:schemeClr val="tx1"/>
                </a:solidFill>
              </a:rPr>
              <a:t>TBA</a:t>
            </a:r>
            <a:endParaRPr lang="en-GB" dirty="0">
              <a:solidFill>
                <a:schemeClr val="tx1"/>
              </a:solidFill>
            </a:endParaRPr>
          </a:p>
        </p:txBody>
      </p:sp>
      <p:sp>
        <p:nvSpPr>
          <p:cNvPr id="15" name="TextBox 14"/>
          <p:cNvSpPr txBox="1"/>
          <p:nvPr/>
        </p:nvSpPr>
        <p:spPr>
          <a:xfrm>
            <a:off x="10824765" y="4822608"/>
            <a:ext cx="1287532" cy="369332"/>
          </a:xfrm>
          <a:prstGeom prst="rect">
            <a:avLst/>
          </a:prstGeom>
          <a:noFill/>
        </p:spPr>
        <p:txBody>
          <a:bodyPr wrap="none" rtlCol="0">
            <a:spAutoFit/>
          </a:bodyPr>
          <a:lstStyle/>
          <a:p>
            <a:r>
              <a:rPr lang="en-GB" dirty="0" smtClean="0"/>
              <a:t>1963-1974</a:t>
            </a:r>
            <a:endParaRPr lang="en-GB" dirty="0"/>
          </a:p>
        </p:txBody>
      </p:sp>
      <p:sp>
        <p:nvSpPr>
          <p:cNvPr id="16" name="TextBox 15"/>
          <p:cNvSpPr txBox="1"/>
          <p:nvPr/>
        </p:nvSpPr>
        <p:spPr>
          <a:xfrm>
            <a:off x="10819981" y="6049770"/>
            <a:ext cx="1287532" cy="369332"/>
          </a:xfrm>
          <a:prstGeom prst="rect">
            <a:avLst/>
          </a:prstGeom>
          <a:noFill/>
        </p:spPr>
        <p:txBody>
          <a:bodyPr wrap="none" rtlCol="0">
            <a:spAutoFit/>
          </a:bodyPr>
          <a:lstStyle/>
          <a:p>
            <a:r>
              <a:rPr lang="en-GB" dirty="0" smtClean="0"/>
              <a:t>1972-1980</a:t>
            </a:r>
            <a:endParaRPr lang="en-GB" dirty="0"/>
          </a:p>
        </p:txBody>
      </p:sp>
      <p:cxnSp>
        <p:nvCxnSpPr>
          <p:cNvPr id="4" name="Straight Connector 3"/>
          <p:cNvCxnSpPr/>
          <p:nvPr/>
        </p:nvCxnSpPr>
        <p:spPr>
          <a:xfrm flipV="1">
            <a:off x="379379" y="4173165"/>
            <a:ext cx="11459183" cy="9727"/>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1604" y="4859206"/>
            <a:ext cx="2981906" cy="1815882"/>
          </a:xfrm>
          <a:prstGeom prst="rect">
            <a:avLst/>
          </a:prstGeom>
          <a:noFill/>
        </p:spPr>
        <p:txBody>
          <a:bodyPr wrap="none" rtlCol="0">
            <a:spAutoFit/>
          </a:bodyPr>
          <a:lstStyle/>
          <a:p>
            <a:pPr algn="ctr"/>
            <a:r>
              <a:rPr lang="en-GB" sz="2800" dirty="0">
                <a:latin typeface="Arial" panose="020B0604020202020204" pitchFamily="34" charset="0"/>
                <a:cs typeface="Arial" panose="020B0604020202020204" pitchFamily="34" charset="0"/>
              </a:rPr>
              <a:t>Module 6</a:t>
            </a:r>
          </a:p>
          <a:p>
            <a:pPr algn="ctr"/>
            <a:r>
              <a:rPr lang="en-GB" sz="2800" dirty="0" smtClean="0">
                <a:latin typeface="Arial" panose="020B0604020202020204" pitchFamily="34" charset="0"/>
                <a:cs typeface="Arial" panose="020B0604020202020204" pitchFamily="34" charset="0"/>
              </a:rPr>
              <a:t>From Impasse to </a:t>
            </a:r>
          </a:p>
          <a:p>
            <a:pPr algn="ctr"/>
            <a:r>
              <a:rPr lang="en-GB" sz="2800" dirty="0" smtClean="0">
                <a:latin typeface="Arial" panose="020B0604020202020204" pitchFamily="34" charset="0"/>
                <a:cs typeface="Arial" panose="020B0604020202020204" pitchFamily="34" charset="0"/>
              </a:rPr>
              <a:t>Domination</a:t>
            </a:r>
          </a:p>
          <a:p>
            <a:pPr algn="ctr"/>
            <a:r>
              <a:rPr lang="en-GB" sz="2800" dirty="0" smtClean="0">
                <a:latin typeface="Arial" panose="020B0604020202020204" pitchFamily="34" charset="0"/>
                <a:cs typeface="Arial" panose="020B0604020202020204" pitchFamily="34" charset="0"/>
              </a:rPr>
              <a:t>(1963-2001)</a:t>
            </a:r>
            <a:endParaRPr lang="en-GB" sz="2800" dirty="0">
              <a:latin typeface="Arial" panose="020B0604020202020204" pitchFamily="34" charset="0"/>
              <a:cs typeface="Arial" panose="020B0604020202020204" pitchFamily="34" charset="0"/>
            </a:endParaRPr>
          </a:p>
        </p:txBody>
      </p:sp>
      <p:sp>
        <p:nvSpPr>
          <p:cNvPr id="17" name="TextBox 16"/>
          <p:cNvSpPr txBox="1"/>
          <p:nvPr/>
        </p:nvSpPr>
        <p:spPr>
          <a:xfrm>
            <a:off x="138619" y="2201178"/>
            <a:ext cx="4177682" cy="1384995"/>
          </a:xfrm>
          <a:prstGeom prst="rect">
            <a:avLst/>
          </a:prstGeom>
          <a:noFill/>
        </p:spPr>
        <p:txBody>
          <a:bodyPr wrap="none" rtlCol="0">
            <a:spAutoFit/>
          </a:bodyPr>
          <a:lstStyle/>
          <a:p>
            <a:pPr algn="ctr"/>
            <a:r>
              <a:rPr lang="en-GB" sz="2800" dirty="0" smtClean="0">
                <a:latin typeface="Arial" panose="020B0604020202020204" pitchFamily="34" charset="0"/>
                <a:cs typeface="Arial" panose="020B0604020202020204" pitchFamily="34" charset="0"/>
              </a:rPr>
              <a:t>Module 5</a:t>
            </a:r>
          </a:p>
          <a:p>
            <a:pPr algn="ctr"/>
            <a:r>
              <a:rPr lang="en-GB" sz="2800" dirty="0" smtClean="0">
                <a:latin typeface="Arial" panose="020B0604020202020204" pitchFamily="34" charset="0"/>
                <a:cs typeface="Arial" panose="020B0604020202020204" pitchFamily="34" charset="0"/>
              </a:rPr>
              <a:t>Leader of the Free World</a:t>
            </a:r>
          </a:p>
          <a:p>
            <a:pPr algn="ctr"/>
            <a:r>
              <a:rPr lang="en-GB" sz="2800" dirty="0" smtClean="0">
                <a:latin typeface="Arial" panose="020B0604020202020204" pitchFamily="34" charset="0"/>
                <a:cs typeface="Arial" panose="020B0604020202020204" pitchFamily="34" charset="0"/>
              </a:rPr>
              <a:t>(1939-1963)</a:t>
            </a:r>
          </a:p>
        </p:txBody>
      </p:sp>
      <p:sp>
        <p:nvSpPr>
          <p:cNvPr id="18" name="Rectangle 17"/>
          <p:cNvSpPr/>
          <p:nvPr/>
        </p:nvSpPr>
        <p:spPr>
          <a:xfrm>
            <a:off x="7399122" y="5729335"/>
            <a:ext cx="3155710" cy="112866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 Nation Adrift</a:t>
            </a:r>
          </a:p>
          <a:p>
            <a:pPr algn="ctr"/>
            <a:r>
              <a:rPr lang="en-GB" dirty="0" smtClean="0">
                <a:solidFill>
                  <a:schemeClr val="tx1"/>
                </a:solidFill>
              </a:rPr>
              <a:t>TBA</a:t>
            </a:r>
            <a:endParaRPr lang="en-GB" dirty="0">
              <a:solidFill>
                <a:schemeClr val="tx1"/>
              </a:solidFill>
            </a:endParaRPr>
          </a:p>
        </p:txBody>
      </p:sp>
    </p:spTree>
    <p:extLst>
      <p:ext uri="{BB962C8B-B14F-4D97-AF65-F5344CB8AC3E}">
        <p14:creationId xmlns:p14="http://schemas.microsoft.com/office/powerpoint/2010/main" val="22478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animBg="1"/>
      <p:bldP spid="13" grpId="0" animBg="1"/>
      <p:bldP spid="15" grpId="0"/>
      <p:bldP spid="16" grpId="0"/>
      <p:bldP spid="5" grpId="0"/>
      <p:bldP spid="17"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392" y="215549"/>
            <a:ext cx="9868317" cy="605333"/>
          </a:xfrm>
        </p:spPr>
        <p:txBody>
          <a:bodyPr>
            <a:normAutofit fontScale="90000"/>
          </a:bodyPr>
          <a:lstStyle/>
          <a:p>
            <a:pPr algn="ctr"/>
            <a:r>
              <a:rPr lang="en-GB" dirty="0" smtClean="0"/>
              <a:t>Mr Republican</a:t>
            </a:r>
            <a:endParaRPr lang="en-GB" dirty="0"/>
          </a:p>
        </p:txBody>
      </p:sp>
      <p:pic>
        <p:nvPicPr>
          <p:cNvPr id="6" name="Picture 5"/>
          <p:cNvPicPr>
            <a:picLocks noChangeAspect="1"/>
          </p:cNvPicPr>
          <p:nvPr/>
        </p:nvPicPr>
        <p:blipFill>
          <a:blip r:embed="rId2"/>
          <a:stretch>
            <a:fillRect/>
          </a:stretch>
        </p:blipFill>
        <p:spPr>
          <a:xfrm>
            <a:off x="165443" y="2060566"/>
            <a:ext cx="5802220" cy="4797434"/>
          </a:xfrm>
          <a:prstGeom prst="rect">
            <a:avLst/>
          </a:prstGeom>
        </p:spPr>
      </p:pic>
      <p:sp>
        <p:nvSpPr>
          <p:cNvPr id="7" name="TextBox 6"/>
          <p:cNvSpPr txBox="1"/>
          <p:nvPr/>
        </p:nvSpPr>
        <p:spPr>
          <a:xfrm>
            <a:off x="413116" y="1425948"/>
            <a:ext cx="560640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Robert Taft (1889-1954): Mr Republican</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5967257" y="825525"/>
            <a:ext cx="5928611"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Oldest son William Howard Taft, President</a:t>
            </a:r>
          </a:p>
          <a:p>
            <a:r>
              <a:rPr lang="en-GB" sz="2400" dirty="0" smtClean="0">
                <a:latin typeface="Arial" panose="020B0604020202020204" pitchFamily="34" charset="0"/>
                <a:cs typeface="Arial" panose="020B0604020202020204" pitchFamily="34" charset="0"/>
              </a:rPr>
              <a:t>1908-1912, Supreme Court Justice</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478621" y="1225685"/>
            <a:ext cx="184731" cy="369332"/>
          </a:xfrm>
          <a:prstGeom prst="rect">
            <a:avLst/>
          </a:prstGeom>
          <a:noFill/>
        </p:spPr>
        <p:txBody>
          <a:bodyPr wrap="none" rtlCol="0">
            <a:spAutoFit/>
          </a:bodyPr>
          <a:lstStyle/>
          <a:p>
            <a:endParaRPr lang="en-GB" dirty="0"/>
          </a:p>
        </p:txBody>
      </p:sp>
      <p:sp>
        <p:nvSpPr>
          <p:cNvPr id="9" name="TextBox 8"/>
          <p:cNvSpPr txBox="1"/>
          <p:nvPr/>
        </p:nvSpPr>
        <p:spPr>
          <a:xfrm>
            <a:off x="5906648" y="3828276"/>
            <a:ext cx="6160661"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Opposed US involvement ww2, Lend Lease</a:t>
            </a:r>
          </a:p>
          <a:p>
            <a:r>
              <a:rPr lang="en-GB" sz="2400" dirty="0">
                <a:latin typeface="Arial" panose="020B0604020202020204" pitchFamily="34" charset="0"/>
                <a:cs typeface="Arial" panose="020B0604020202020204" pitchFamily="34" charset="0"/>
              </a:rPr>
              <a:t> ..till Pearl </a:t>
            </a:r>
            <a:r>
              <a:rPr lang="en-GB" sz="2400" dirty="0" smtClean="0">
                <a:latin typeface="Arial" panose="020B0604020202020204" pitchFamily="34" charset="0"/>
                <a:cs typeface="Arial" panose="020B0604020202020204" pitchFamily="34" charset="0"/>
              </a:rPr>
              <a:t>Harbour…opposes internment</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6050384" y="2332427"/>
            <a:ext cx="789921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Opposed New Deal due to waste, bureaucracy</a:t>
            </a:r>
          </a:p>
          <a:p>
            <a:r>
              <a:rPr lang="en-GB" sz="2400" dirty="0">
                <a:latin typeface="Arial" panose="020B0604020202020204" pitchFamily="34" charset="0"/>
                <a:cs typeface="Arial" panose="020B0604020202020204" pitchFamily="34" charset="0"/>
              </a:rPr>
              <a:t>…supports Social Security, fair Trade Union law, medical</a:t>
            </a:r>
          </a:p>
          <a:p>
            <a:r>
              <a:rPr lang="en-GB" sz="2400" dirty="0">
                <a:latin typeface="Arial" panose="020B0604020202020204" pitchFamily="34" charset="0"/>
                <a:cs typeface="Arial" panose="020B0604020202020204" pitchFamily="34" charset="0"/>
              </a:rPr>
              <a:t>Aid to the poor</a:t>
            </a:r>
          </a:p>
        </p:txBody>
      </p:sp>
      <p:sp>
        <p:nvSpPr>
          <p:cNvPr id="11" name="TextBox 10"/>
          <p:cNvSpPr txBox="1"/>
          <p:nvPr/>
        </p:nvSpPr>
        <p:spPr>
          <a:xfrm>
            <a:off x="6074481" y="5128026"/>
            <a:ext cx="7422225"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Opposes NATO, United Nations, Marshall Plan</a:t>
            </a:r>
          </a:p>
          <a:p>
            <a:r>
              <a:rPr lang="en-GB" sz="2400" dirty="0">
                <a:latin typeface="Arial" panose="020B0604020202020204" pitchFamily="34" charset="0"/>
                <a:cs typeface="Arial" panose="020B0604020202020204" pitchFamily="34" charset="0"/>
              </a:rPr>
              <a:t>…USSR no threat to US due to ocean &amp; US air/naval</a:t>
            </a:r>
          </a:p>
          <a:p>
            <a:r>
              <a:rPr lang="en-GB" sz="2400" dirty="0">
                <a:latin typeface="Arial" panose="020B0604020202020204" pitchFamily="34" charset="0"/>
                <a:cs typeface="Arial" panose="020B0604020202020204" pitchFamily="34" charset="0"/>
              </a:rPr>
              <a:t>Power, Korean war ‘triggered unintentionally by US</a:t>
            </a:r>
          </a:p>
          <a:p>
            <a:r>
              <a:rPr lang="en-GB" sz="2400" dirty="0">
                <a:latin typeface="Arial" panose="020B0604020202020204" pitchFamily="34" charset="0"/>
                <a:cs typeface="Arial" panose="020B0604020202020204" pitchFamily="34" charset="0"/>
              </a:rPr>
              <a:t>Arming S Korea</a:t>
            </a:r>
          </a:p>
        </p:txBody>
      </p:sp>
      <p:sp>
        <p:nvSpPr>
          <p:cNvPr id="12" name="TextBox 11"/>
          <p:cNvSpPr txBox="1"/>
          <p:nvPr/>
        </p:nvSpPr>
        <p:spPr>
          <a:xfrm>
            <a:off x="6205011" y="6011694"/>
            <a:ext cx="41549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t>
            </a:r>
            <a:r>
              <a:rPr lang="en-GB" dirty="0" smtClean="0"/>
              <a:t>, </a:t>
            </a:r>
            <a:endParaRPr lang="en-GB" dirty="0"/>
          </a:p>
        </p:txBody>
      </p:sp>
    </p:spTree>
    <p:extLst>
      <p:ext uri="{BB962C8B-B14F-4D97-AF65-F5344CB8AC3E}">
        <p14:creationId xmlns:p14="http://schemas.microsoft.com/office/powerpoint/2010/main" val="20588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689" y="380918"/>
            <a:ext cx="10220561" cy="1280890"/>
          </a:xfrm>
        </p:spPr>
        <p:txBody>
          <a:bodyPr/>
          <a:lstStyle/>
          <a:p>
            <a:r>
              <a:rPr lang="en-GB" dirty="0" smtClean="0"/>
              <a:t>Isolationist on track to win GOP nomination</a:t>
            </a:r>
            <a:endParaRPr lang="en-GB" dirty="0"/>
          </a:p>
        </p:txBody>
      </p:sp>
      <p:sp>
        <p:nvSpPr>
          <p:cNvPr id="3" name="Content Placeholder 2"/>
          <p:cNvSpPr>
            <a:spLocks noGrp="1"/>
          </p:cNvSpPr>
          <p:nvPr>
            <p:ph idx="1"/>
          </p:nvPr>
        </p:nvSpPr>
        <p:spPr>
          <a:xfrm>
            <a:off x="716973" y="1371600"/>
            <a:ext cx="10554175" cy="2878282"/>
          </a:xfrm>
        </p:spPr>
        <p:txBody>
          <a:bodyPr>
            <a:noAutofit/>
          </a:bodyPr>
          <a:lstStyle/>
          <a:p>
            <a:pPr marL="0" indent="0">
              <a:buNone/>
            </a:pPr>
            <a:r>
              <a:rPr lang="en-GB" sz="2400" dirty="0" smtClean="0">
                <a:latin typeface="Arial" panose="020B0604020202020204" pitchFamily="34" charset="0"/>
                <a:cs typeface="Arial" panose="020B0604020202020204" pitchFamily="34" charset="0"/>
              </a:rPr>
              <a:t>Robert Taft: the isolationist: “we </a:t>
            </a:r>
            <a:r>
              <a:rPr lang="en-GB" sz="2400" dirty="0">
                <a:latin typeface="Arial" panose="020B0604020202020204" pitchFamily="34" charset="0"/>
                <a:cs typeface="Arial" panose="020B0604020202020204" pitchFamily="34" charset="0"/>
              </a:rPr>
              <a:t>are really trying to arm the world against </a:t>
            </a:r>
            <a:r>
              <a:rPr lang="en-GB" sz="2400" dirty="0">
                <a:latin typeface="Arial" panose="020B0604020202020204" pitchFamily="34" charset="0"/>
                <a:cs typeface="Arial" panose="020B0604020202020204" pitchFamily="34" charset="0"/>
                <a:hlinkClick r:id="rId2" tooltip="Soviet Union"/>
              </a:rPr>
              <a:t>Communist Russia</a:t>
            </a:r>
            <a:r>
              <a:rPr lang="en-GB" sz="2400" dirty="0">
                <a:latin typeface="Arial" panose="020B0604020202020204" pitchFamily="34" charset="0"/>
                <a:cs typeface="Arial" panose="020B0604020202020204" pitchFamily="34" charset="0"/>
              </a:rPr>
              <a:t>, or at least furnish all the assistance which can be of use to them in </a:t>
            </a:r>
            <a:r>
              <a:rPr lang="en-GB" sz="2400" dirty="0" smtClean="0">
                <a:latin typeface="Arial" panose="020B0604020202020204" pitchFamily="34" charset="0"/>
                <a:cs typeface="Arial" panose="020B0604020202020204" pitchFamily="34" charset="0"/>
              </a:rPr>
              <a:t>opposing</a:t>
            </a:r>
            <a:r>
              <a:rPr lang="en-GB"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hlinkClick r:id="rId3" tooltip="Communism"/>
              </a:rPr>
              <a:t>Communism</a:t>
            </a:r>
            <a:r>
              <a:rPr lang="en-GB" sz="2400" dirty="0">
                <a:latin typeface="Arial" panose="020B0604020202020204" pitchFamily="34" charset="0"/>
                <a:cs typeface="Arial" panose="020B0604020202020204" pitchFamily="34" charset="0"/>
              </a:rPr>
              <a:t>. Is this policy of uniting the free world against Communism in time of peace going to be a practical long-term policy? I have always been a </a:t>
            </a:r>
            <a:r>
              <a:rPr lang="en-GB" sz="2400" dirty="0" smtClean="0">
                <a:latin typeface="Arial" panose="020B0604020202020204" pitchFamily="34" charset="0"/>
                <a:cs typeface="Arial" panose="020B0604020202020204" pitchFamily="34" charset="0"/>
              </a:rPr>
              <a:t>sceptic </a:t>
            </a:r>
            <a:r>
              <a:rPr lang="en-GB" sz="2400" dirty="0">
                <a:latin typeface="Arial" panose="020B0604020202020204" pitchFamily="34" charset="0"/>
                <a:cs typeface="Arial" panose="020B0604020202020204" pitchFamily="34" charset="0"/>
              </a:rPr>
              <a:t>on the subject of the military practicability of NATO. ... I have always felt that we should not attempt to fight Russia on the ground on the Continent of Europe any more than we should attempt to fight China on the Continent of Asia</a:t>
            </a:r>
            <a:r>
              <a:rPr lang="en-GB" sz="2400" dirty="0" smtClean="0">
                <a:latin typeface="Arial" panose="020B0604020202020204" pitchFamily="34" charset="0"/>
                <a:cs typeface="Arial" panose="020B0604020202020204" pitchFamily="34" charset="0"/>
              </a:rPr>
              <a:t>.</a:t>
            </a:r>
            <a:r>
              <a:rPr lang="en-GB" sz="2400" baseline="300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811153" y="4700891"/>
            <a:ext cx="854272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On track to win Republican Nomination…June  1952</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530599" y="5507182"/>
            <a:ext cx="11111183" cy="1200329"/>
          </a:xfrm>
          <a:prstGeom prst="rect">
            <a:avLst/>
          </a:prstGeom>
          <a:solidFill>
            <a:schemeClr val="bg1"/>
          </a:solidFill>
        </p:spPr>
        <p:txBody>
          <a:bodyPr wrap="none" rtlCol="0">
            <a:spAutoFit/>
          </a:bodyPr>
          <a:lstStyle/>
          <a:p>
            <a:r>
              <a:rPr lang="en-GB" sz="2400" dirty="0" smtClean="0">
                <a:latin typeface="Arial" panose="020B0604020202020204" pitchFamily="34" charset="0"/>
                <a:cs typeface="Arial" panose="020B0604020202020204" pitchFamily="34" charset="0"/>
              </a:rPr>
              <a:t>Internationalists turn to Eisenhower (NATO Supreme Commander” and war hero</a:t>
            </a:r>
          </a:p>
          <a:p>
            <a:r>
              <a:rPr lang="en-GB" sz="2400" dirty="0" smtClean="0">
                <a:latin typeface="Arial" panose="020B0604020202020204" pitchFamily="34" charset="0"/>
                <a:cs typeface="Arial" panose="020B0604020202020204" pitchFamily="34" charset="0"/>
              </a:rPr>
              <a:t>…..Draft Ike campaign</a:t>
            </a:r>
          </a:p>
          <a:p>
            <a:r>
              <a:rPr lang="en-GB" sz="2400" dirty="0" smtClean="0">
                <a:latin typeface="Arial" panose="020B0604020202020204" pitchFamily="34" charset="0"/>
                <a:cs typeface="Arial" panose="020B0604020202020204" pitchFamily="34" charset="0"/>
              </a:rPr>
              <a:t>…..Eisenhower agrees to join Republican Party and seek nomination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9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357" y="207015"/>
            <a:ext cx="8911687" cy="1280890"/>
          </a:xfrm>
        </p:spPr>
        <p:txBody>
          <a:bodyPr/>
          <a:lstStyle/>
          <a:p>
            <a:r>
              <a:rPr lang="en-GB" dirty="0" smtClean="0"/>
              <a:t>Dwight Eisenhower (1890-1968)</a:t>
            </a:r>
            <a:endParaRPr lang="en-GB" dirty="0"/>
          </a:p>
        </p:txBody>
      </p:sp>
      <p:pic>
        <p:nvPicPr>
          <p:cNvPr id="4" name="Picture 3"/>
          <p:cNvPicPr>
            <a:picLocks noChangeAspect="1"/>
          </p:cNvPicPr>
          <p:nvPr/>
        </p:nvPicPr>
        <p:blipFill>
          <a:blip r:embed="rId2"/>
          <a:stretch>
            <a:fillRect/>
          </a:stretch>
        </p:blipFill>
        <p:spPr>
          <a:xfrm>
            <a:off x="0" y="1604212"/>
            <a:ext cx="7443537" cy="5253788"/>
          </a:xfrm>
          <a:prstGeom prst="rect">
            <a:avLst/>
          </a:prstGeom>
        </p:spPr>
      </p:pic>
      <p:sp>
        <p:nvSpPr>
          <p:cNvPr id="5" name="TextBox 4"/>
          <p:cNvSpPr txBox="1"/>
          <p:nvPr/>
        </p:nvSpPr>
        <p:spPr>
          <a:xfrm>
            <a:off x="7529946" y="2703643"/>
            <a:ext cx="4054956"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Commander Allied Forces in</a:t>
            </a:r>
          </a:p>
          <a:p>
            <a:r>
              <a:rPr lang="en-GB" sz="2400" dirty="0">
                <a:latin typeface="Arial" panose="020B0604020202020204" pitchFamily="34" charset="0"/>
                <a:cs typeface="Arial" panose="020B0604020202020204" pitchFamily="34" charset="0"/>
              </a:rPr>
              <a:t>Europe 1942-1945</a:t>
            </a:r>
          </a:p>
        </p:txBody>
      </p:sp>
      <p:sp>
        <p:nvSpPr>
          <p:cNvPr id="6" name="TextBox 5"/>
          <p:cNvSpPr txBox="1"/>
          <p:nvPr/>
        </p:nvSpPr>
        <p:spPr>
          <a:xfrm>
            <a:off x="3593432" y="2005263"/>
            <a:ext cx="184731" cy="369332"/>
          </a:xfrm>
          <a:prstGeom prst="rect">
            <a:avLst/>
          </a:prstGeom>
          <a:noFill/>
        </p:spPr>
        <p:txBody>
          <a:bodyPr wrap="none" rtlCol="0">
            <a:spAutoFit/>
          </a:bodyPr>
          <a:lstStyle/>
          <a:p>
            <a:endParaRPr lang="en-GB" dirty="0"/>
          </a:p>
        </p:txBody>
      </p:sp>
      <p:sp>
        <p:nvSpPr>
          <p:cNvPr id="7" name="TextBox 6"/>
          <p:cNvSpPr txBox="1"/>
          <p:nvPr/>
        </p:nvSpPr>
        <p:spPr>
          <a:xfrm>
            <a:off x="2491266" y="1029429"/>
            <a:ext cx="256672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Eisenhower 1942</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8855242" y="2149642"/>
            <a:ext cx="184731" cy="369332"/>
          </a:xfrm>
          <a:prstGeom prst="rect">
            <a:avLst/>
          </a:prstGeom>
          <a:noFill/>
        </p:spPr>
        <p:txBody>
          <a:bodyPr wrap="none" rtlCol="0">
            <a:spAutoFit/>
          </a:bodyPr>
          <a:lstStyle/>
          <a:p>
            <a:endParaRPr lang="en-GB" dirty="0"/>
          </a:p>
        </p:txBody>
      </p:sp>
      <p:sp>
        <p:nvSpPr>
          <p:cNvPr id="9" name="TextBox 8"/>
          <p:cNvSpPr txBox="1"/>
          <p:nvPr/>
        </p:nvSpPr>
        <p:spPr>
          <a:xfrm>
            <a:off x="8325853" y="1780674"/>
            <a:ext cx="184731" cy="369332"/>
          </a:xfrm>
          <a:prstGeom prst="rect">
            <a:avLst/>
          </a:prstGeom>
          <a:noFill/>
        </p:spPr>
        <p:txBody>
          <a:bodyPr wrap="none" rtlCol="0">
            <a:spAutoFit/>
          </a:bodyPr>
          <a:lstStyle/>
          <a:p>
            <a:endParaRPr lang="en-GB" dirty="0"/>
          </a:p>
        </p:txBody>
      </p:sp>
      <p:sp>
        <p:nvSpPr>
          <p:cNvPr id="10" name="TextBox 9"/>
          <p:cNvSpPr txBox="1"/>
          <p:nvPr/>
        </p:nvSpPr>
        <p:spPr>
          <a:xfrm>
            <a:off x="7564497" y="1662600"/>
            <a:ext cx="410375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Staff Officer/ Trainer. Master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Organiser and </a:t>
            </a:r>
            <a:r>
              <a:rPr lang="en-GB" sz="2400" dirty="0">
                <a:latin typeface="Arial" panose="020B0604020202020204" pitchFamily="34" charset="0"/>
                <a:cs typeface="Arial" panose="020B0604020202020204" pitchFamily="34" charset="0"/>
              </a:rPr>
              <a:t>diplomat</a:t>
            </a:r>
          </a:p>
        </p:txBody>
      </p:sp>
      <p:sp>
        <p:nvSpPr>
          <p:cNvPr id="11" name="TextBox 10"/>
          <p:cNvSpPr txBox="1"/>
          <p:nvPr/>
        </p:nvSpPr>
        <p:spPr>
          <a:xfrm>
            <a:off x="7565136" y="925703"/>
            <a:ext cx="328647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No political experience</a:t>
            </a:r>
          </a:p>
        </p:txBody>
      </p:sp>
      <p:sp>
        <p:nvSpPr>
          <p:cNvPr id="12" name="TextBox 11"/>
          <p:cNvSpPr txBox="1"/>
          <p:nvPr/>
        </p:nvSpPr>
        <p:spPr>
          <a:xfrm>
            <a:off x="7475986" y="3686950"/>
            <a:ext cx="431239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President Columbia University</a:t>
            </a:r>
          </a:p>
          <a:p>
            <a:r>
              <a:rPr lang="en-GB" sz="2400" dirty="0">
                <a:latin typeface="Arial" panose="020B0604020202020204" pitchFamily="34" charset="0"/>
                <a:cs typeface="Arial" panose="020B0604020202020204" pitchFamily="34" charset="0"/>
              </a:rPr>
              <a:t>1948=1950..writes memoires</a:t>
            </a:r>
          </a:p>
          <a:p>
            <a:r>
              <a:rPr lang="en-GB" sz="2400" dirty="0">
                <a:latin typeface="Arial" panose="020B0604020202020204" pitchFamily="34" charset="0"/>
                <a:cs typeface="Arial" panose="020B0604020202020204" pitchFamily="34" charset="0"/>
              </a:rPr>
              <a:t>“Crusade in Europe</a:t>
            </a:r>
            <a:r>
              <a:rPr lang="en-GB" dirty="0" smtClean="0"/>
              <a:t>”</a:t>
            </a:r>
            <a:endParaRPr lang="en-GB" dirty="0"/>
          </a:p>
        </p:txBody>
      </p:sp>
      <p:sp>
        <p:nvSpPr>
          <p:cNvPr id="14" name="TextBox 13"/>
          <p:cNvSpPr txBox="1"/>
          <p:nvPr/>
        </p:nvSpPr>
        <p:spPr>
          <a:xfrm>
            <a:off x="7400514" y="5288340"/>
            <a:ext cx="5794407"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National Hero…wins GOP Nomination</a:t>
            </a:r>
          </a:p>
          <a:p>
            <a:r>
              <a:rPr lang="en-GB" sz="2400" dirty="0">
                <a:latin typeface="Arial" panose="020B0604020202020204" pitchFamily="34" charset="0"/>
                <a:cs typeface="Arial" panose="020B0604020202020204" pitchFamily="34" charset="0"/>
              </a:rPr>
              <a:t>…select Richard Nixon as Vice President</a:t>
            </a:r>
          </a:p>
          <a:p>
            <a:r>
              <a:rPr lang="en-GB" sz="2400" dirty="0">
                <a:latin typeface="Arial" panose="020B0604020202020204" pitchFamily="34" charset="0"/>
                <a:cs typeface="Arial" panose="020B0604020202020204" pitchFamily="34" charset="0"/>
              </a:rPr>
              <a:t>….youth, </a:t>
            </a:r>
            <a:r>
              <a:rPr lang="en-GB" sz="2400" dirty="0" smtClean="0">
                <a:latin typeface="Arial" panose="020B0604020202020204" pitchFamily="34" charset="0"/>
                <a:cs typeface="Arial" panose="020B0604020202020204" pitchFamily="34" charset="0"/>
              </a:rPr>
              <a:t>Pumpkin </a:t>
            </a:r>
            <a:r>
              <a:rPr lang="en-GB" sz="2400" dirty="0">
                <a:latin typeface="Arial" panose="020B0604020202020204" pitchFamily="34" charset="0"/>
                <a:cs typeface="Arial" panose="020B0604020202020204" pitchFamily="34" charset="0"/>
              </a:rPr>
              <a:t>Papers</a:t>
            </a:r>
          </a:p>
          <a:p>
            <a:r>
              <a:rPr lang="en-GB" sz="2400" dirty="0">
                <a:latin typeface="Arial" panose="020B0604020202020204" pitchFamily="34" charset="0"/>
                <a:cs typeface="Arial" panose="020B0604020202020204" pitchFamily="34" charset="0"/>
              </a:rPr>
              <a:t>….virulent anti communist</a:t>
            </a:r>
          </a:p>
        </p:txBody>
      </p:sp>
    </p:spTree>
    <p:extLst>
      <p:ext uri="{BB962C8B-B14F-4D97-AF65-F5344CB8AC3E}">
        <p14:creationId xmlns:p14="http://schemas.microsoft.com/office/powerpoint/2010/main" val="32839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744" y="257440"/>
            <a:ext cx="9793159" cy="702666"/>
          </a:xfrm>
        </p:spPr>
        <p:txBody>
          <a:bodyPr>
            <a:normAutofit/>
          </a:bodyPr>
          <a:lstStyle/>
          <a:p>
            <a:pPr algn="ctr"/>
            <a:r>
              <a:rPr lang="en-GB" dirty="0" smtClean="0"/>
              <a:t>Talk 34 USA 1950’s</a:t>
            </a:r>
            <a:endParaRPr lang="en-GB" dirty="0"/>
          </a:p>
        </p:txBody>
      </p:sp>
      <p:sp>
        <p:nvSpPr>
          <p:cNvPr id="3" name="Content Placeholder 2"/>
          <p:cNvSpPr>
            <a:spLocks noGrp="1"/>
          </p:cNvSpPr>
          <p:nvPr>
            <p:ph idx="1"/>
          </p:nvPr>
        </p:nvSpPr>
        <p:spPr>
          <a:xfrm>
            <a:off x="3428150" y="1167230"/>
            <a:ext cx="11063849" cy="5971325"/>
          </a:xfrm>
        </p:spPr>
        <p:txBody>
          <a:bodyPr>
            <a:normAutofit fontScale="25000" lnSpcReduction="20000"/>
          </a:bodyPr>
          <a:lstStyle/>
          <a:p>
            <a:pPr marL="0" indent="0">
              <a:buNone/>
            </a:pPr>
            <a:endParaRPr lang="en-GB" sz="28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Truman Second Term</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Return of the Republicans</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The affluent society</a:t>
            </a:r>
          </a:p>
          <a:p>
            <a:endParaRPr lang="en-GB" sz="11200" dirty="0">
              <a:latin typeface="Arial" panose="020B0604020202020204" pitchFamily="34" charset="0"/>
              <a:cs typeface="Arial" panose="020B0604020202020204" pitchFamily="34" charset="0"/>
            </a:endParaRPr>
          </a:p>
          <a:p>
            <a:pPr marL="0" indent="0">
              <a:buNone/>
            </a:pPr>
            <a:r>
              <a:rPr lang="en-GB" sz="11200" dirty="0" smtClean="0">
                <a:latin typeface="Arial" panose="020B0604020202020204" pitchFamily="34" charset="0"/>
                <a:cs typeface="Arial" panose="020B0604020202020204" pitchFamily="34" charset="0"/>
              </a:rPr>
              <a:t>….Intermission</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Women in the 1950’s</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The forces of change</a:t>
            </a:r>
          </a:p>
          <a:p>
            <a:endParaRPr lang="en-GB" sz="11200" dirty="0">
              <a:latin typeface="Arial" panose="020B0604020202020204" pitchFamily="34" charset="0"/>
              <a:cs typeface="Arial" panose="020B0604020202020204" pitchFamily="34" charset="0"/>
            </a:endParaRPr>
          </a:p>
          <a:p>
            <a:endParaRPr lang="en-GB" sz="11200" dirty="0" smtClean="0">
              <a:latin typeface="Arial" panose="020B0604020202020204" pitchFamily="34" charset="0"/>
              <a:cs typeface="Arial" panose="020B0604020202020204" pitchFamily="34" charset="0"/>
            </a:endParaRPr>
          </a:p>
          <a:p>
            <a:pPr marL="0" indent="0">
              <a:buNone/>
            </a:pPr>
            <a:endParaRPr lang="en-GB" sz="11200" dirty="0" smtClean="0">
              <a:latin typeface="Arial" panose="020B0604020202020204" pitchFamily="34" charset="0"/>
              <a:cs typeface="Arial" panose="020B0604020202020204" pitchFamily="34" charset="0"/>
            </a:endParaRPr>
          </a:p>
          <a:p>
            <a:endParaRPr lang="en-GB" sz="11200" dirty="0">
              <a:latin typeface="Arial" panose="020B0604020202020204" pitchFamily="34" charset="0"/>
              <a:cs typeface="Arial" panose="020B0604020202020204" pitchFamily="34" charset="0"/>
            </a:endParaRPr>
          </a:p>
          <a:p>
            <a:endParaRPr lang="en-GB" sz="11200" dirty="0" smtClean="0">
              <a:latin typeface="Arial" panose="020B0604020202020204" pitchFamily="34" charset="0"/>
              <a:cs typeface="Arial" panose="020B0604020202020204" pitchFamily="34" charset="0"/>
            </a:endParaRPr>
          </a:p>
          <a:p>
            <a:endParaRPr lang="en-GB" sz="11200" dirty="0" smtClean="0">
              <a:latin typeface="Arial" panose="020B0604020202020204" pitchFamily="34" charset="0"/>
              <a:cs typeface="Arial" panose="020B0604020202020204" pitchFamily="34" charset="0"/>
            </a:endParaRPr>
          </a:p>
          <a:p>
            <a:endParaRPr lang="en-GB" sz="11200" dirty="0">
              <a:latin typeface="Arial" panose="020B0604020202020204" pitchFamily="34" charset="0"/>
              <a:cs typeface="Arial" panose="020B0604020202020204" pitchFamily="34" charset="0"/>
            </a:endParaRPr>
          </a:p>
          <a:p>
            <a:pPr marL="0" indent="0">
              <a:buNone/>
            </a:pPr>
            <a:r>
              <a:rPr lang="en-GB" sz="5100" dirty="0" smtClean="0">
                <a:latin typeface="Arial" panose="020B0604020202020204" pitchFamily="34" charset="0"/>
                <a:cs typeface="Arial" panose="020B0604020202020204" pitchFamily="34" charset="0"/>
              </a:rPr>
              <a:t>	</a:t>
            </a:r>
          </a:p>
          <a:p>
            <a:endParaRPr lang="en-GB" dirty="0"/>
          </a:p>
          <a:p>
            <a:pPr marL="0" indent="0">
              <a:buNone/>
            </a:pPr>
            <a:endParaRPr lang="en-GB" dirty="0"/>
          </a:p>
          <a:p>
            <a:pPr marL="0" indent="0">
              <a:buNone/>
            </a:pPr>
            <a:endParaRPr lang="en-GB" dirty="0" smtClean="0"/>
          </a:p>
        </p:txBody>
      </p:sp>
    </p:spTree>
    <p:extLst>
      <p:ext uri="{BB962C8B-B14F-4D97-AF65-F5344CB8AC3E}">
        <p14:creationId xmlns:p14="http://schemas.microsoft.com/office/powerpoint/2010/main" val="2430478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994" y="2715557"/>
            <a:ext cx="8911687" cy="1280890"/>
          </a:xfrm>
        </p:spPr>
        <p:txBody>
          <a:bodyPr/>
          <a:lstStyle/>
          <a:p>
            <a:pPr algn="ctr"/>
            <a:r>
              <a:rPr lang="en-GB" dirty="0" smtClean="0"/>
              <a:t>Truman’s Second Term</a:t>
            </a:r>
            <a:endParaRPr lang="en-GB" dirty="0"/>
          </a:p>
        </p:txBody>
      </p:sp>
    </p:spTree>
    <p:extLst>
      <p:ext uri="{BB962C8B-B14F-4D97-AF65-F5344CB8AC3E}">
        <p14:creationId xmlns:p14="http://schemas.microsoft.com/office/powerpoint/2010/main" val="1130719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304" y="273914"/>
            <a:ext cx="8911687" cy="1280890"/>
          </a:xfrm>
        </p:spPr>
        <p:txBody>
          <a:bodyPr/>
          <a:lstStyle/>
          <a:p>
            <a:pPr algn="ctr"/>
            <a:r>
              <a:rPr lang="en-GB" dirty="0" smtClean="0"/>
              <a:t>Second Red Scare (1947-1954)</a:t>
            </a:r>
            <a:endParaRPr lang="en-GB" dirty="0"/>
          </a:p>
        </p:txBody>
      </p:sp>
      <p:sp>
        <p:nvSpPr>
          <p:cNvPr id="3" name="Content Placeholder 2"/>
          <p:cNvSpPr>
            <a:spLocks noGrp="1"/>
          </p:cNvSpPr>
          <p:nvPr>
            <p:ph idx="1"/>
          </p:nvPr>
        </p:nvSpPr>
        <p:spPr>
          <a:xfrm>
            <a:off x="197427" y="1011675"/>
            <a:ext cx="11864871" cy="4952707"/>
          </a:xfrm>
        </p:spPr>
        <p:txBody>
          <a:bodyPr>
            <a:normAutofit/>
          </a:bodyPr>
          <a:lstStyle/>
          <a:p>
            <a:r>
              <a:rPr lang="en-GB" sz="2400" dirty="0" smtClean="0">
                <a:latin typeface="Arial" panose="020B0604020202020204" pitchFamily="34" charset="0"/>
                <a:cs typeface="Arial" panose="020B0604020202020204" pitchFamily="34" charset="0"/>
              </a:rPr>
              <a:t>Depression/ New Deal legitimized big role for Government</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alliance with USSR 1941-1945 encouraged US Socialists/ Communists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House Un American Activities Committee (HUAC)set up in 1938 vs Nazi spies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Change to anti communism due to Canadian spy rings, USSR &amp; East Europe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Loyalty Oath Executive Order (Truman 1947)..public employees&gt; media&gt; actors</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……..“I am not nor ever have been member of the Communist Party”</a:t>
            </a:r>
          </a:p>
          <a:p>
            <a:endParaRPr lang="en-GB" sz="2400" dirty="0" smtClean="0">
              <a:latin typeface="Arial" panose="020B0604020202020204" pitchFamily="34" charset="0"/>
              <a:cs typeface="Arial" panose="020B0604020202020204" pitchFamily="34" charset="0"/>
            </a:endParaRPr>
          </a:p>
          <a:p>
            <a:pPr marL="0" indent="0">
              <a:buNone/>
            </a:pPr>
            <a:endParaRPr lang="en-GB" dirty="0"/>
          </a:p>
        </p:txBody>
      </p:sp>
      <p:sp>
        <p:nvSpPr>
          <p:cNvPr id="4" name="TextBox 3"/>
          <p:cNvSpPr txBox="1"/>
          <p:nvPr/>
        </p:nvSpPr>
        <p:spPr>
          <a:xfrm>
            <a:off x="3802851" y="6065407"/>
            <a:ext cx="445987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First Target: Hollywood</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65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258" y="127999"/>
            <a:ext cx="8911687" cy="1280890"/>
          </a:xfrm>
        </p:spPr>
        <p:txBody>
          <a:bodyPr/>
          <a:lstStyle/>
          <a:p>
            <a:pPr algn="ctr"/>
            <a:r>
              <a:rPr lang="en-GB" dirty="0" smtClean="0"/>
              <a:t>Hollywood &amp; Loyalty Oath</a:t>
            </a:r>
            <a:endParaRPr lang="en-GB" dirty="0"/>
          </a:p>
        </p:txBody>
      </p:sp>
      <p:sp>
        <p:nvSpPr>
          <p:cNvPr id="3" name="Content Placeholder 2"/>
          <p:cNvSpPr>
            <a:spLocks noGrp="1"/>
          </p:cNvSpPr>
          <p:nvPr>
            <p:ph idx="1"/>
          </p:nvPr>
        </p:nvSpPr>
        <p:spPr>
          <a:xfrm>
            <a:off x="6133733" y="1270344"/>
            <a:ext cx="6141396" cy="5587656"/>
          </a:xfrm>
        </p:spPr>
        <p:txBody>
          <a:bodyPr>
            <a:normAutofit fontScale="62500" lnSpcReduction="20000"/>
          </a:bodyPr>
          <a:lstStyle/>
          <a:p>
            <a:r>
              <a:rPr lang="en-GB" sz="3400" dirty="0" smtClean="0">
                <a:latin typeface="Arial" panose="020B0604020202020204" pitchFamily="34" charset="0"/>
                <a:cs typeface="Arial" panose="020B0604020202020204" pitchFamily="34" charset="0"/>
              </a:rPr>
              <a:t>Loyalty Oath …1947 anyone public facing role</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Hollywood factions</a:t>
            </a:r>
          </a:p>
          <a:p>
            <a:pPr lvl="1"/>
            <a:r>
              <a:rPr lang="en-GB" sz="3400" dirty="0" smtClean="0">
                <a:latin typeface="Arial" panose="020B0604020202020204" pitchFamily="34" charset="0"/>
                <a:cs typeface="Arial" panose="020B0604020202020204" pitchFamily="34" charset="0"/>
              </a:rPr>
              <a:t>Informants…naming of names</a:t>
            </a:r>
          </a:p>
          <a:p>
            <a:pPr lvl="1"/>
            <a:r>
              <a:rPr lang="en-GB" sz="3400" dirty="0" smtClean="0">
                <a:latin typeface="Arial" panose="020B0604020202020204" pitchFamily="34" charset="0"/>
                <a:cs typeface="Arial" panose="020B0604020202020204" pitchFamily="34" charset="0"/>
              </a:rPr>
              <a:t>Refuseniks…refused to testify</a:t>
            </a:r>
          </a:p>
          <a:p>
            <a:endParaRPr lang="en-GB" sz="3400" dirty="0" smtClean="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Culture of name calling</a:t>
            </a:r>
          </a:p>
          <a:p>
            <a:pPr lvl="1"/>
            <a:r>
              <a:rPr lang="en-GB" sz="3400" dirty="0" smtClean="0">
                <a:latin typeface="Arial" panose="020B0604020202020204" pitchFamily="34" charset="0"/>
                <a:cs typeface="Arial" panose="020B0604020202020204" pitchFamily="34" charset="0"/>
              </a:rPr>
              <a:t>“Hollywood 10” refuse to testify</a:t>
            </a:r>
          </a:p>
          <a:p>
            <a:pPr lvl="1"/>
            <a:r>
              <a:rPr lang="en-GB" sz="3400" dirty="0">
                <a:latin typeface="Arial" panose="020B0604020202020204" pitchFamily="34" charset="0"/>
                <a:cs typeface="Arial" panose="020B0604020202020204" pitchFamily="34" charset="0"/>
              </a:rPr>
              <a:t>Actors/ producers/ writers summoned to </a:t>
            </a:r>
          </a:p>
          <a:p>
            <a:pPr marL="457200" lvl="1" indent="0">
              <a:buNone/>
            </a:pPr>
            <a:r>
              <a:rPr lang="en-GB" sz="3400" dirty="0">
                <a:latin typeface="Arial" panose="020B0604020202020204" pitchFamily="34" charset="0"/>
                <a:cs typeface="Arial" panose="020B0604020202020204" pitchFamily="34" charset="0"/>
              </a:rPr>
              <a:t>HUAC interviews….Los </a:t>
            </a:r>
            <a:r>
              <a:rPr lang="en-GB" sz="3400" dirty="0" smtClean="0">
                <a:latin typeface="Arial" panose="020B0604020202020204" pitchFamily="34" charset="0"/>
                <a:cs typeface="Arial" panose="020B0604020202020204" pitchFamily="34" charset="0"/>
              </a:rPr>
              <a:t>Angeles</a:t>
            </a:r>
          </a:p>
          <a:p>
            <a:pPr marL="457200" lvl="1" indent="0">
              <a:buNone/>
            </a:pPr>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Motion Picture Alliance For The </a:t>
            </a:r>
            <a:r>
              <a:rPr lang="en-GB" sz="3400" dirty="0">
                <a:latin typeface="Arial" panose="020B0604020202020204" pitchFamily="34" charset="0"/>
                <a:cs typeface="Arial" panose="020B0604020202020204" pitchFamily="34" charset="0"/>
              </a:rPr>
              <a:t>P</a:t>
            </a:r>
            <a:r>
              <a:rPr lang="en-GB" sz="3400" dirty="0" smtClean="0">
                <a:latin typeface="Arial" panose="020B0604020202020204" pitchFamily="34" charset="0"/>
                <a:cs typeface="Arial" panose="020B0604020202020204" pitchFamily="34" charset="0"/>
              </a:rPr>
              <a:t>reservation </a:t>
            </a:r>
          </a:p>
          <a:p>
            <a:pPr marL="0" indent="0">
              <a:buNone/>
            </a:pPr>
            <a:r>
              <a:rPr lang="en-GB" sz="3400" dirty="0" smtClean="0">
                <a:latin typeface="Arial" panose="020B0604020202020204" pitchFamily="34" charset="0"/>
                <a:cs typeface="Arial" panose="020B0604020202020204" pitchFamily="34" charset="0"/>
              </a:rPr>
              <a:t>Of American ideals: “Don’t smear wealth, industrialists, profit motive, don’t glorify common man, the collective” …Ayn Rand</a:t>
            </a:r>
            <a:endParaRPr lang="en-GB" dirty="0" smtClean="0"/>
          </a:p>
          <a:p>
            <a:endParaRPr lang="en-GB" dirty="0"/>
          </a:p>
        </p:txBody>
      </p:sp>
      <p:pic>
        <p:nvPicPr>
          <p:cNvPr id="4" name="Picture 3"/>
          <p:cNvPicPr>
            <a:picLocks noChangeAspect="1"/>
          </p:cNvPicPr>
          <p:nvPr/>
        </p:nvPicPr>
        <p:blipFill>
          <a:blip r:embed="rId2"/>
          <a:stretch>
            <a:fillRect/>
          </a:stretch>
        </p:blipFill>
        <p:spPr>
          <a:xfrm>
            <a:off x="145915" y="1809345"/>
            <a:ext cx="5972783" cy="5048655"/>
          </a:xfrm>
          <a:prstGeom prst="rect">
            <a:avLst/>
          </a:prstGeom>
        </p:spPr>
      </p:pic>
      <p:sp>
        <p:nvSpPr>
          <p:cNvPr id="5" name="TextBox 4"/>
          <p:cNvSpPr txBox="1"/>
          <p:nvPr/>
        </p:nvSpPr>
        <p:spPr>
          <a:xfrm>
            <a:off x="476655" y="1352145"/>
            <a:ext cx="4972836"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‘Hollywood 10’ demonstration 1947</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12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746" y="254459"/>
            <a:ext cx="8911687" cy="1280890"/>
          </a:xfrm>
        </p:spPr>
        <p:txBody>
          <a:bodyPr/>
          <a:lstStyle/>
          <a:p>
            <a:r>
              <a:rPr lang="en-GB" dirty="0" smtClean="0"/>
              <a:t>Witch hunt begins</a:t>
            </a:r>
            <a:endParaRPr lang="en-GB" dirty="0"/>
          </a:p>
        </p:txBody>
      </p:sp>
      <p:sp>
        <p:nvSpPr>
          <p:cNvPr id="5" name="TextBox 4"/>
          <p:cNvSpPr txBox="1"/>
          <p:nvPr/>
        </p:nvSpPr>
        <p:spPr>
          <a:xfrm>
            <a:off x="278122" y="837021"/>
            <a:ext cx="4259499"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Ronald Reagan testifying to </a:t>
            </a:r>
          </a:p>
          <a:p>
            <a:r>
              <a:rPr lang="en-GB" sz="2400" dirty="0" smtClean="0">
                <a:latin typeface="Arial" panose="020B0604020202020204" pitchFamily="34" charset="0"/>
                <a:cs typeface="Arial" panose="020B0604020202020204" pitchFamily="34" charset="0"/>
              </a:rPr>
              <a:t>Un-American committee 1947</a:t>
            </a:r>
            <a:endParaRPr lang="en-GB" sz="2400" dirty="0">
              <a:latin typeface="Arial" panose="020B0604020202020204" pitchFamily="34" charset="0"/>
              <a:cs typeface="Arial" panose="020B0604020202020204" pitchFamily="34" charset="0"/>
            </a:endParaRPr>
          </a:p>
        </p:txBody>
      </p:sp>
      <p:pic>
        <p:nvPicPr>
          <p:cNvPr id="1026" name="Picture 2" descr="Actor Ronald Reagan Testifying Before House Committ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02" y="1634247"/>
            <a:ext cx="4192618" cy="5223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25347" y="357049"/>
            <a:ext cx="3712876" cy="1200329"/>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Reagan President Screen</a:t>
            </a:r>
          </a:p>
          <a:p>
            <a:r>
              <a:rPr lang="en-GB" dirty="0"/>
              <a:t>Actor’s </a:t>
            </a:r>
            <a:r>
              <a:rPr lang="en-GB" dirty="0" smtClean="0"/>
              <a:t>Guild. Provides </a:t>
            </a:r>
            <a:endParaRPr lang="en-GB" dirty="0"/>
          </a:p>
          <a:p>
            <a:r>
              <a:rPr lang="en-GB" dirty="0"/>
              <a:t>names of </a:t>
            </a:r>
            <a:r>
              <a:rPr lang="en-GB" dirty="0" smtClean="0"/>
              <a:t>sympathizers</a:t>
            </a:r>
            <a:endParaRPr lang="en-GB" dirty="0"/>
          </a:p>
        </p:txBody>
      </p:sp>
      <p:sp>
        <p:nvSpPr>
          <p:cNvPr id="7" name="TextBox 6"/>
          <p:cNvSpPr txBox="1"/>
          <p:nvPr/>
        </p:nvSpPr>
        <p:spPr>
          <a:xfrm>
            <a:off x="8936508" y="1801827"/>
            <a:ext cx="3488455" cy="2308324"/>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Opposed by ‘Committee</a:t>
            </a:r>
          </a:p>
          <a:p>
            <a:r>
              <a:rPr lang="en-GB" dirty="0"/>
              <a:t>For First Amendment’</a:t>
            </a:r>
          </a:p>
          <a:p>
            <a:r>
              <a:rPr lang="en-GB" dirty="0"/>
              <a:t>…Lucille Ball</a:t>
            </a:r>
          </a:p>
          <a:p>
            <a:r>
              <a:rPr lang="en-GB" dirty="0"/>
              <a:t>…Betty Davis</a:t>
            </a:r>
          </a:p>
          <a:p>
            <a:r>
              <a:rPr lang="en-GB" dirty="0"/>
              <a:t>…Humphry Bogart</a:t>
            </a:r>
          </a:p>
          <a:p>
            <a:r>
              <a:rPr lang="en-GB" dirty="0" smtClean="0"/>
              <a:t>….</a:t>
            </a:r>
            <a:r>
              <a:rPr lang="en-GB" dirty="0"/>
              <a:t>interview. cleared</a:t>
            </a:r>
          </a:p>
        </p:txBody>
      </p:sp>
      <p:sp>
        <p:nvSpPr>
          <p:cNvPr id="8" name="TextBox 7"/>
          <p:cNvSpPr txBox="1"/>
          <p:nvPr/>
        </p:nvSpPr>
        <p:spPr>
          <a:xfrm>
            <a:off x="8964037" y="4275751"/>
            <a:ext cx="2754280" cy="1569660"/>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“Secret blacklist”</a:t>
            </a:r>
          </a:p>
          <a:p>
            <a:r>
              <a:rPr lang="en-GB" dirty="0" smtClean="0"/>
              <a:t>…some </a:t>
            </a:r>
            <a:r>
              <a:rPr lang="en-GB" dirty="0"/>
              <a:t>suicides</a:t>
            </a:r>
          </a:p>
          <a:p>
            <a:r>
              <a:rPr lang="en-GB" dirty="0"/>
              <a:t>..flee country</a:t>
            </a:r>
          </a:p>
          <a:p>
            <a:r>
              <a:rPr lang="en-GB" dirty="0"/>
              <a:t>…no evidence real</a:t>
            </a:r>
          </a:p>
        </p:txBody>
      </p:sp>
      <p:pic>
        <p:nvPicPr>
          <p:cNvPr id="10" name="Picture 9"/>
          <p:cNvPicPr>
            <a:picLocks noChangeAspect="1"/>
          </p:cNvPicPr>
          <p:nvPr/>
        </p:nvPicPr>
        <p:blipFill>
          <a:blip r:embed="rId3"/>
          <a:stretch>
            <a:fillRect/>
          </a:stretch>
        </p:blipFill>
        <p:spPr>
          <a:xfrm>
            <a:off x="4649849" y="1602394"/>
            <a:ext cx="4095317" cy="5051325"/>
          </a:xfrm>
          <a:prstGeom prst="rect">
            <a:avLst/>
          </a:prstGeom>
        </p:spPr>
      </p:pic>
      <p:sp>
        <p:nvSpPr>
          <p:cNvPr id="9" name="TextBox 8"/>
          <p:cNvSpPr txBox="1"/>
          <p:nvPr/>
        </p:nvSpPr>
        <p:spPr>
          <a:xfrm>
            <a:off x="9027638" y="6027003"/>
            <a:ext cx="3060453"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Paranoia fuelled by </a:t>
            </a:r>
          </a:p>
          <a:p>
            <a:r>
              <a:rPr lang="en-GB" dirty="0"/>
              <a:t>Pumpkin Patch Case</a:t>
            </a:r>
          </a:p>
        </p:txBody>
      </p:sp>
      <p:sp>
        <p:nvSpPr>
          <p:cNvPr id="3" name="TextBox 2"/>
          <p:cNvSpPr txBox="1"/>
          <p:nvPr/>
        </p:nvSpPr>
        <p:spPr>
          <a:xfrm>
            <a:off x="5291847" y="1118681"/>
            <a:ext cx="3689664" cy="461665"/>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Ayn Rand Pamphlet 1947</a:t>
            </a:r>
          </a:p>
        </p:txBody>
      </p:sp>
    </p:spTree>
    <p:extLst>
      <p:ext uri="{BB962C8B-B14F-4D97-AF65-F5344CB8AC3E}">
        <p14:creationId xmlns:p14="http://schemas.microsoft.com/office/powerpoint/2010/main" val="31044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019" y="69633"/>
            <a:ext cx="8911687" cy="1280890"/>
          </a:xfrm>
        </p:spPr>
        <p:txBody>
          <a:bodyPr/>
          <a:lstStyle/>
          <a:p>
            <a:r>
              <a:rPr lang="en-GB" dirty="0" smtClean="0"/>
              <a:t>Pumpkin Patch Case 1948/49</a:t>
            </a:r>
            <a:endParaRPr lang="en-GB" dirty="0"/>
          </a:p>
        </p:txBody>
      </p:sp>
      <p:pic>
        <p:nvPicPr>
          <p:cNvPr id="4" name="Picture 3"/>
          <p:cNvPicPr>
            <a:picLocks noChangeAspect="1"/>
          </p:cNvPicPr>
          <p:nvPr/>
        </p:nvPicPr>
        <p:blipFill>
          <a:blip r:embed="rId2"/>
          <a:stretch>
            <a:fillRect/>
          </a:stretch>
        </p:blipFill>
        <p:spPr>
          <a:xfrm>
            <a:off x="245927" y="1808018"/>
            <a:ext cx="7049818" cy="5049982"/>
          </a:xfrm>
          <a:prstGeom prst="rect">
            <a:avLst/>
          </a:prstGeom>
        </p:spPr>
      </p:pic>
      <p:sp>
        <p:nvSpPr>
          <p:cNvPr id="3" name="TextBox 2"/>
          <p:cNvSpPr txBox="1"/>
          <p:nvPr/>
        </p:nvSpPr>
        <p:spPr>
          <a:xfrm>
            <a:off x="7408718" y="900912"/>
            <a:ext cx="4907973" cy="1938992"/>
          </a:xfrm>
          <a:prstGeom prst="rect">
            <a:avLst/>
          </a:prstGeom>
          <a:noFill/>
        </p:spPr>
        <p:txBody>
          <a:bodyPr wrap="square" rtlCol="0">
            <a:spAutoFit/>
          </a:bodyPr>
          <a:lstStyle/>
          <a:p>
            <a:r>
              <a:rPr lang="en-GB" dirty="0" smtClean="0"/>
              <a:t>“</a:t>
            </a:r>
            <a:r>
              <a:rPr lang="en-GB" sz="2400" dirty="0" smtClean="0">
                <a:latin typeface="Arial" panose="020B0604020202020204" pitchFamily="34" charset="0"/>
                <a:cs typeface="Arial" panose="020B0604020202020204" pitchFamily="34" charset="0"/>
              </a:rPr>
              <a:t>Ware” real Russian spy group late 1930’s</a:t>
            </a:r>
          </a:p>
          <a:p>
            <a:r>
              <a:rPr lang="en-GB" sz="2400" dirty="0" smtClean="0">
                <a:latin typeface="Arial" panose="020B0604020202020204" pitchFamily="34" charset="0"/>
                <a:cs typeface="Arial" panose="020B0604020202020204" pitchFamily="34" charset="0"/>
              </a:rPr>
              <a:t>…typed copies</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&amp; returned ….copies hidden in pumpkin patch</a:t>
            </a:r>
          </a:p>
          <a:p>
            <a:r>
              <a:rPr lang="en-GB" sz="2400" dirty="0" smtClean="0">
                <a:latin typeface="Arial" panose="020B0604020202020204" pitchFamily="34" charset="0"/>
                <a:cs typeface="Arial" panose="020B0604020202020204" pitchFamily="34" charset="0"/>
              </a:rPr>
              <a:t>….given to KGB agents</a:t>
            </a:r>
          </a:p>
        </p:txBody>
      </p:sp>
      <p:sp>
        <p:nvSpPr>
          <p:cNvPr id="5" name="TextBox 4"/>
          <p:cNvSpPr txBox="1"/>
          <p:nvPr/>
        </p:nvSpPr>
        <p:spPr>
          <a:xfrm>
            <a:off x="7437018" y="3148229"/>
            <a:ext cx="4980851" cy="2308324"/>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Agent defects (Chambers) …</a:t>
            </a:r>
          </a:p>
          <a:p>
            <a:r>
              <a:rPr lang="en-GB" sz="2400" dirty="0">
                <a:latin typeface="Arial" panose="020B0604020202020204" pitchFamily="34" charset="0"/>
                <a:cs typeface="Arial" panose="020B0604020202020204" pitchFamily="34" charset="0"/>
              </a:rPr>
              <a:t>Richard Nixon (new Congressman)</a:t>
            </a:r>
          </a:p>
          <a:p>
            <a:r>
              <a:rPr lang="en-GB" sz="2400" dirty="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contacts HUAC</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…Chambers </a:t>
            </a:r>
            <a:r>
              <a:rPr lang="en-GB" sz="2400" dirty="0" smtClean="0">
                <a:latin typeface="Arial" panose="020B0604020202020204" pitchFamily="34" charset="0"/>
                <a:cs typeface="Arial" panose="020B0604020202020204" pitchFamily="34" charset="0"/>
              </a:rPr>
              <a:t>retrieves film</a:t>
            </a:r>
          </a:p>
          <a:p>
            <a:r>
              <a:rPr lang="en-GB" sz="2400" dirty="0" smtClean="0">
                <a:latin typeface="Arial" panose="020B0604020202020204" pitchFamily="34" charset="0"/>
                <a:cs typeface="Arial" panose="020B0604020202020204" pitchFamily="34" charset="0"/>
              </a:rPr>
              <a:t>…minutes to cabinet meetings</a:t>
            </a:r>
          </a:p>
          <a:p>
            <a:r>
              <a:rPr lang="en-GB" sz="2400" dirty="0" smtClean="0">
                <a:latin typeface="Arial" panose="020B0604020202020204" pitchFamily="34" charset="0"/>
                <a:cs typeface="Arial" panose="020B0604020202020204" pitchFamily="34" charset="0"/>
              </a:rPr>
              <a:t>…and air conditioning system?</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904008" y="1143000"/>
            <a:ext cx="6426759"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Nixon with Chambers &amp; microfilms</a:t>
            </a:r>
            <a:endParaRPr lang="en-GB" sz="3200" dirty="0">
              <a:latin typeface="Arial" panose="020B0604020202020204" pitchFamily="34" charset="0"/>
              <a:cs typeface="Arial" panose="020B0604020202020204" pitchFamily="34" charset="0"/>
            </a:endParaRPr>
          </a:p>
        </p:txBody>
      </p:sp>
      <p:sp>
        <p:nvSpPr>
          <p:cNvPr id="10" name="TextBox 9"/>
          <p:cNvSpPr txBox="1"/>
          <p:nvPr/>
        </p:nvSpPr>
        <p:spPr>
          <a:xfrm>
            <a:off x="7658100" y="5766955"/>
            <a:ext cx="4773102"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Implicates Truman senior counsel</a:t>
            </a:r>
          </a:p>
          <a:p>
            <a:r>
              <a:rPr lang="en-GB" sz="2400" dirty="0" smtClean="0">
                <a:latin typeface="Arial" panose="020B0604020202020204" pitchFamily="34" charset="0"/>
                <a:cs typeface="Arial" panose="020B0604020202020204" pitchFamily="34" charset="0"/>
              </a:rPr>
              <a:t>Alger Hiss….as Soviet Agent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16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452" y="104564"/>
            <a:ext cx="8911687" cy="1280890"/>
          </a:xfrm>
        </p:spPr>
        <p:txBody>
          <a:bodyPr/>
          <a:lstStyle/>
          <a:p>
            <a:pPr algn="ctr"/>
            <a:r>
              <a:rPr lang="en-GB" dirty="0" smtClean="0"/>
              <a:t>Alger Hiss Trials 1947-1948</a:t>
            </a:r>
            <a:endParaRPr lang="en-GB" dirty="0"/>
          </a:p>
        </p:txBody>
      </p:sp>
      <p:pic>
        <p:nvPicPr>
          <p:cNvPr id="4" name="Picture 3"/>
          <p:cNvPicPr>
            <a:picLocks noChangeAspect="1"/>
          </p:cNvPicPr>
          <p:nvPr/>
        </p:nvPicPr>
        <p:blipFill>
          <a:blip r:embed="rId2"/>
          <a:stretch>
            <a:fillRect/>
          </a:stretch>
        </p:blipFill>
        <p:spPr>
          <a:xfrm>
            <a:off x="187036" y="1797627"/>
            <a:ext cx="4042064" cy="5060373"/>
          </a:xfrm>
          <a:prstGeom prst="rect">
            <a:avLst/>
          </a:prstGeom>
        </p:spPr>
      </p:pic>
      <p:pic>
        <p:nvPicPr>
          <p:cNvPr id="5" name="Picture 4"/>
          <p:cNvPicPr>
            <a:picLocks noChangeAspect="1"/>
          </p:cNvPicPr>
          <p:nvPr/>
        </p:nvPicPr>
        <p:blipFill>
          <a:blip r:embed="rId3"/>
          <a:stretch>
            <a:fillRect/>
          </a:stretch>
        </p:blipFill>
        <p:spPr>
          <a:xfrm>
            <a:off x="4353790" y="1787237"/>
            <a:ext cx="4426527" cy="5070763"/>
          </a:xfrm>
          <a:prstGeom prst="rect">
            <a:avLst/>
          </a:prstGeom>
        </p:spPr>
      </p:pic>
      <p:sp>
        <p:nvSpPr>
          <p:cNvPr id="7" name="TextBox 6"/>
          <p:cNvSpPr txBox="1"/>
          <p:nvPr/>
        </p:nvSpPr>
        <p:spPr>
          <a:xfrm>
            <a:off x="8894618" y="2265218"/>
            <a:ext cx="3212739"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Accused </a:t>
            </a:r>
            <a:r>
              <a:rPr lang="en-GB" sz="2400" dirty="0">
                <a:latin typeface="Arial" panose="020B0604020202020204" pitchFamily="34" charset="0"/>
                <a:cs typeface="Arial" panose="020B0604020202020204" pitchFamily="34" charset="0"/>
              </a:rPr>
              <a:t>of spying</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statute of </a:t>
            </a:r>
            <a:r>
              <a:rPr lang="en-GB" sz="2400" dirty="0" smtClean="0">
                <a:latin typeface="Arial" panose="020B0604020202020204" pitchFamily="34" charset="0"/>
                <a:cs typeface="Arial" panose="020B0604020202020204" pitchFamily="34" charset="0"/>
              </a:rPr>
              <a:t>limitations</a:t>
            </a:r>
          </a:p>
          <a:p>
            <a:r>
              <a:rPr lang="en-GB" sz="2400" dirty="0" smtClean="0">
                <a:latin typeface="Arial" panose="020B0604020202020204" pitchFamily="34" charset="0"/>
                <a:cs typeface="Arial" panose="020B0604020202020204" pitchFamily="34" charset="0"/>
              </a:rPr>
              <a:t>Limits penalty</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8634616" y="737756"/>
            <a:ext cx="3557384" cy="1477328"/>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Hiss erudite, good family</a:t>
            </a:r>
          </a:p>
          <a:p>
            <a:r>
              <a:rPr lang="en-GB" sz="2400" dirty="0" smtClean="0">
                <a:latin typeface="Arial" panose="020B0604020202020204" pitchFamily="34" charset="0"/>
                <a:cs typeface="Arial" panose="020B0604020202020204" pitchFamily="34" charset="0"/>
              </a:rPr>
              <a:t>….senior access</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…shock gov infiltrated</a:t>
            </a:r>
          </a:p>
          <a:p>
            <a:endParaRPr lang="en-GB" dirty="0"/>
          </a:p>
        </p:txBody>
      </p:sp>
      <p:sp>
        <p:nvSpPr>
          <p:cNvPr id="10" name="TextBox 9"/>
          <p:cNvSpPr txBox="1"/>
          <p:nvPr/>
        </p:nvSpPr>
        <p:spPr>
          <a:xfrm>
            <a:off x="8977745" y="3834244"/>
            <a:ext cx="3411682"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Convicted of perjury</a:t>
            </a:r>
          </a:p>
          <a:p>
            <a:r>
              <a:rPr lang="en-GB" sz="2400" dirty="0">
                <a:latin typeface="Arial" panose="020B0604020202020204" pitchFamily="34" charset="0"/>
                <a:cs typeface="Arial" panose="020B0604020202020204" pitchFamily="34" charset="0"/>
              </a:rPr>
              <a:t>1948…3 years prison</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claims innocence till death</a:t>
            </a:r>
          </a:p>
        </p:txBody>
      </p:sp>
      <p:sp>
        <p:nvSpPr>
          <p:cNvPr id="11" name="TextBox 10"/>
          <p:cNvSpPr txBox="1"/>
          <p:nvPr/>
        </p:nvSpPr>
        <p:spPr>
          <a:xfrm>
            <a:off x="9081654" y="5621482"/>
            <a:ext cx="3397918"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Cause celebre for left</a:t>
            </a:r>
          </a:p>
          <a:p>
            <a:r>
              <a:rPr lang="en-GB" sz="2400" dirty="0" smtClean="0">
                <a:latin typeface="Arial" panose="020B0604020202020204" pitchFamily="34" charset="0"/>
                <a:cs typeface="Arial" panose="020B0604020202020204" pitchFamily="34" charset="0"/>
              </a:rPr>
              <a:t>…1990’s soviet records</a:t>
            </a:r>
          </a:p>
          <a:p>
            <a:r>
              <a:rPr lang="en-GB" sz="2400" dirty="0" smtClean="0">
                <a:latin typeface="Arial" panose="020B0604020202020204" pitchFamily="34" charset="0"/>
                <a:cs typeface="Arial" panose="020B0604020202020204" pitchFamily="34" charset="0"/>
              </a:rPr>
              <a:t>He was indeed agent</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966354" y="1309254"/>
            <a:ext cx="307808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Hiss giving testimony</a:t>
            </a:r>
          </a:p>
        </p:txBody>
      </p:sp>
      <p:sp>
        <p:nvSpPr>
          <p:cNvPr id="13" name="TextBox 12"/>
          <p:cNvSpPr txBox="1"/>
          <p:nvPr/>
        </p:nvSpPr>
        <p:spPr>
          <a:xfrm>
            <a:off x="5922818" y="1215736"/>
            <a:ext cx="1451038"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Mug shot</a:t>
            </a:r>
          </a:p>
        </p:txBody>
      </p:sp>
    </p:spTree>
    <p:extLst>
      <p:ext uri="{BB962C8B-B14F-4D97-AF65-F5344CB8AC3E}">
        <p14:creationId xmlns:p14="http://schemas.microsoft.com/office/powerpoint/2010/main" val="22833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79939</TotalTime>
  <Words>1304</Words>
  <Application>Microsoft Office PowerPoint</Application>
  <PresentationFormat>Widescreen</PresentationFormat>
  <Paragraphs>301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Wingdings 3</vt:lpstr>
      <vt:lpstr>Wisp</vt:lpstr>
      <vt:lpstr>PowerPoint Presentation</vt:lpstr>
      <vt:lpstr>The talks to follow</vt:lpstr>
      <vt:lpstr>Talk 34 USA 1950’s</vt:lpstr>
      <vt:lpstr>Truman’s Second Term</vt:lpstr>
      <vt:lpstr>Second Red Scare (1947-1954)</vt:lpstr>
      <vt:lpstr>Hollywood &amp; Loyalty Oath</vt:lpstr>
      <vt:lpstr>Witch hunt begins</vt:lpstr>
      <vt:lpstr>Pumpkin Patch Case 1948/49</vt:lpstr>
      <vt:lpstr>Alger Hiss Trials 1947-1948</vt:lpstr>
      <vt:lpstr>Atomic Spies</vt:lpstr>
      <vt:lpstr>Rosenberg Case 1951</vt:lpstr>
      <vt:lpstr>Roy Cohn (1927-1982)</vt:lpstr>
      <vt:lpstr>Joseph McCarthy</vt:lpstr>
      <vt:lpstr>J Edgar Hoover (1895-1972)</vt:lpstr>
      <vt:lpstr>McCarthyism 1949-1955</vt:lpstr>
      <vt:lpstr>Truman Second Term (1948-1952)</vt:lpstr>
      <vt:lpstr>Truman Attempted Assassination: November 1950</vt:lpstr>
      <vt:lpstr>Rise of the Republicans</vt:lpstr>
      <vt:lpstr>Election of 1952</vt:lpstr>
      <vt:lpstr>Mr Republican</vt:lpstr>
      <vt:lpstr>Isolationist on track to win GOP nomination</vt:lpstr>
      <vt:lpstr>Dwight Eisenhower (1890-1968)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2219</cp:revision>
  <dcterms:created xsi:type="dcterms:W3CDTF">2023-02-02T12:46:22Z</dcterms:created>
  <dcterms:modified xsi:type="dcterms:W3CDTF">2025-03-17T16:29:34Z</dcterms:modified>
</cp:coreProperties>
</file>